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9" r:id="rId2"/>
    <p:sldId id="285" r:id="rId3"/>
    <p:sldId id="313" r:id="rId4"/>
    <p:sldId id="312" r:id="rId5"/>
    <p:sldId id="307" r:id="rId6"/>
    <p:sldId id="327" r:id="rId7"/>
    <p:sldId id="288" r:id="rId8"/>
    <p:sldId id="292" r:id="rId9"/>
    <p:sldId id="318" r:id="rId10"/>
    <p:sldId id="298" r:id="rId11"/>
    <p:sldId id="314" r:id="rId12"/>
    <p:sldId id="316" r:id="rId13"/>
    <p:sldId id="303" r:id="rId14"/>
    <p:sldId id="311" r:id="rId15"/>
    <p:sldId id="295" r:id="rId16"/>
    <p:sldId id="319" r:id="rId17"/>
    <p:sldId id="320" r:id="rId18"/>
    <p:sldId id="299" r:id="rId19"/>
    <p:sldId id="323" r:id="rId20"/>
    <p:sldId id="300" r:id="rId21"/>
    <p:sldId id="326" r:id="rId22"/>
    <p:sldId id="301" r:id="rId23"/>
    <p:sldId id="325" r:id="rId24"/>
    <p:sldId id="302" r:id="rId25"/>
    <p:sldId id="317" r:id="rId26"/>
    <p:sldId id="275" r:id="rId27"/>
    <p:sldId id="324" r:id="rId2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2C4676"/>
    <a:srgbClr val="3B5F9F"/>
    <a:srgbClr val="446CB5"/>
    <a:srgbClr val="446FBC"/>
    <a:srgbClr val="404040"/>
    <a:srgbClr val="CDFA0E"/>
    <a:srgbClr val="BDBDBD"/>
    <a:srgbClr val="D3D3D3"/>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24" autoAdjust="0"/>
    <p:restoredTop sz="94353" autoAdjust="0"/>
  </p:normalViewPr>
  <p:slideViewPr>
    <p:cSldViewPr snapToGrid="0">
      <p:cViewPr varScale="1">
        <p:scale>
          <a:sx n="86" d="100"/>
          <a:sy n="86" d="100"/>
        </p:scale>
        <p:origin x="390" y="90"/>
      </p:cViewPr>
      <p:guideLst/>
    </p:cSldViewPr>
  </p:slideViewPr>
  <p:notesTextViewPr>
    <p:cViewPr>
      <p:scale>
        <a:sx n="1" d="1"/>
        <a:sy n="1" d="1"/>
      </p:scale>
      <p:origin x="0" y="0"/>
    </p:cViewPr>
  </p:notesTextViewPr>
  <p:sorterViewPr>
    <p:cViewPr>
      <p:scale>
        <a:sx n="176" d="100"/>
        <a:sy n="176" d="100"/>
      </p:scale>
      <p:origin x="0" y="-60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5B8A5AAA-DC83-4D0E-A1A6-A047DC45E461}" type="datetimeFigureOut">
              <a:rPr lang="zh-CN" altLang="en-US" smtClean="0"/>
              <a:t>2021/11/1</a:t>
            </a:fld>
            <a:endParaRPr lang="zh-CN" alt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85AC8F77-CAD0-4937-8D90-4BD6E7C73932}" type="slidenum">
              <a:rPr lang="zh-CN" altLang="en-US" smtClean="0"/>
              <a:t>‹#›</a:t>
            </a:fld>
            <a:endParaRPr lang="zh-CN" altLang="en-US"/>
          </a:p>
        </p:txBody>
      </p:sp>
    </p:spTree>
    <p:extLst>
      <p:ext uri="{BB962C8B-B14F-4D97-AF65-F5344CB8AC3E}">
        <p14:creationId xmlns:p14="http://schemas.microsoft.com/office/powerpoint/2010/main" val="2923021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F222E-5BB2-4CA7-AA0E-0A54E3CCBB2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5F584CDA-D162-4FEC-9B5C-3A648A3A1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DBAAD63-3D49-459F-8794-B6D55BA83BA7}"/>
              </a:ext>
            </a:extLst>
          </p:cNvPr>
          <p:cNvSpPr>
            <a:spLocks noGrp="1"/>
          </p:cNvSpPr>
          <p:nvPr>
            <p:ph type="dt" sz="half" idx="10"/>
          </p:nvPr>
        </p:nvSpPr>
        <p:spPr/>
        <p:txBody>
          <a:bodyPr/>
          <a:lstStyle/>
          <a:p>
            <a:fld id="{1C674ABB-1BA9-42F3-A255-DF35209AF50A}" type="datetimeFigureOut">
              <a:rPr lang="zh-CN" altLang="en-US" smtClean="0"/>
              <a:t>2021/11/1</a:t>
            </a:fld>
            <a:endParaRPr lang="zh-CN" altLang="en-US"/>
          </a:p>
        </p:txBody>
      </p:sp>
      <p:sp>
        <p:nvSpPr>
          <p:cNvPr id="5" name="Footer Placeholder 4">
            <a:extLst>
              <a:ext uri="{FF2B5EF4-FFF2-40B4-BE49-F238E27FC236}">
                <a16:creationId xmlns:a16="http://schemas.microsoft.com/office/drawing/2014/main" id="{71DA7323-A919-48A6-97B5-5E201B90BAD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2883E9E-06AD-4D35-8539-2D786AA8C386}"/>
              </a:ext>
            </a:extLst>
          </p:cNvPr>
          <p:cNvSpPr>
            <a:spLocks noGrp="1"/>
          </p:cNvSpPr>
          <p:nvPr>
            <p:ph type="sldNum" sz="quarter" idx="12"/>
          </p:nvPr>
        </p:nvSpPr>
        <p:spPr/>
        <p:txBody>
          <a:body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904670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08B35-621D-458A-A300-82DEFD6476D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FA5CDAB-4E90-42F7-9A07-37BE9E7598D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B7DC7BD-2AA1-475F-A47D-5CA18BA5DDF6}"/>
              </a:ext>
            </a:extLst>
          </p:cNvPr>
          <p:cNvSpPr>
            <a:spLocks noGrp="1"/>
          </p:cNvSpPr>
          <p:nvPr>
            <p:ph type="dt" sz="half" idx="10"/>
          </p:nvPr>
        </p:nvSpPr>
        <p:spPr/>
        <p:txBody>
          <a:bodyPr/>
          <a:lstStyle/>
          <a:p>
            <a:fld id="{1C674ABB-1BA9-42F3-A255-DF35209AF50A}" type="datetimeFigureOut">
              <a:rPr lang="zh-CN" altLang="en-US" smtClean="0"/>
              <a:t>2021/11/1</a:t>
            </a:fld>
            <a:endParaRPr lang="zh-CN" altLang="en-US"/>
          </a:p>
        </p:txBody>
      </p:sp>
      <p:sp>
        <p:nvSpPr>
          <p:cNvPr id="5" name="Footer Placeholder 4">
            <a:extLst>
              <a:ext uri="{FF2B5EF4-FFF2-40B4-BE49-F238E27FC236}">
                <a16:creationId xmlns:a16="http://schemas.microsoft.com/office/drawing/2014/main" id="{E5ABE45A-6D92-41ED-80B3-69F8FEE9A69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08B6BAD-3899-4743-8EBB-7CFD9CAE8166}"/>
              </a:ext>
            </a:extLst>
          </p:cNvPr>
          <p:cNvSpPr>
            <a:spLocks noGrp="1"/>
          </p:cNvSpPr>
          <p:nvPr>
            <p:ph type="sldNum" sz="quarter" idx="12"/>
          </p:nvPr>
        </p:nvSpPr>
        <p:spPr/>
        <p:txBody>
          <a:body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2616272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6B1B21-36DC-4697-AF90-79E175E47516}"/>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FDD07FA-1EEE-4D48-B11E-407810DB712E}"/>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C586886-C909-49F1-996A-958627BB7321}"/>
              </a:ext>
            </a:extLst>
          </p:cNvPr>
          <p:cNvSpPr>
            <a:spLocks noGrp="1"/>
          </p:cNvSpPr>
          <p:nvPr>
            <p:ph type="dt" sz="half" idx="10"/>
          </p:nvPr>
        </p:nvSpPr>
        <p:spPr/>
        <p:txBody>
          <a:bodyPr/>
          <a:lstStyle/>
          <a:p>
            <a:fld id="{1C674ABB-1BA9-42F3-A255-DF35209AF50A}" type="datetimeFigureOut">
              <a:rPr lang="zh-CN" altLang="en-US" smtClean="0"/>
              <a:t>2021/11/1</a:t>
            </a:fld>
            <a:endParaRPr lang="zh-CN" altLang="en-US"/>
          </a:p>
        </p:txBody>
      </p:sp>
      <p:sp>
        <p:nvSpPr>
          <p:cNvPr id="5" name="Footer Placeholder 4">
            <a:extLst>
              <a:ext uri="{FF2B5EF4-FFF2-40B4-BE49-F238E27FC236}">
                <a16:creationId xmlns:a16="http://schemas.microsoft.com/office/drawing/2014/main" id="{F849D9D8-7754-4433-84B0-C08AA8B0455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679244E-774F-43FB-9D61-B19D734AC6CF}"/>
              </a:ext>
            </a:extLst>
          </p:cNvPr>
          <p:cNvSpPr>
            <a:spLocks noGrp="1"/>
          </p:cNvSpPr>
          <p:nvPr>
            <p:ph type="sldNum" sz="quarter" idx="12"/>
          </p:nvPr>
        </p:nvSpPr>
        <p:spPr/>
        <p:txBody>
          <a:body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3748917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0361-B44E-42F6-829B-56BE545E7D02}"/>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050E9F7-952C-4650-BA7E-523FE30B078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A2405C5-02AD-4D5B-9F3D-FEC46B0C49F3}"/>
              </a:ext>
            </a:extLst>
          </p:cNvPr>
          <p:cNvSpPr>
            <a:spLocks noGrp="1"/>
          </p:cNvSpPr>
          <p:nvPr>
            <p:ph type="dt" sz="half" idx="10"/>
          </p:nvPr>
        </p:nvSpPr>
        <p:spPr/>
        <p:txBody>
          <a:bodyPr/>
          <a:lstStyle/>
          <a:p>
            <a:fld id="{1C674ABB-1BA9-42F3-A255-DF35209AF50A}" type="datetimeFigureOut">
              <a:rPr lang="zh-CN" altLang="en-US" smtClean="0"/>
              <a:t>2021/11/1</a:t>
            </a:fld>
            <a:endParaRPr lang="zh-CN" altLang="en-US"/>
          </a:p>
        </p:txBody>
      </p:sp>
      <p:sp>
        <p:nvSpPr>
          <p:cNvPr id="5" name="Footer Placeholder 4">
            <a:extLst>
              <a:ext uri="{FF2B5EF4-FFF2-40B4-BE49-F238E27FC236}">
                <a16:creationId xmlns:a16="http://schemas.microsoft.com/office/drawing/2014/main" id="{1A432A2B-1627-4D34-936C-D9AF6EBF80B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0C2E612-98E2-4109-99A4-6F1F0D0F6470}"/>
              </a:ext>
            </a:extLst>
          </p:cNvPr>
          <p:cNvSpPr>
            <a:spLocks noGrp="1"/>
          </p:cNvSpPr>
          <p:nvPr>
            <p:ph type="sldNum" sz="quarter" idx="12"/>
          </p:nvPr>
        </p:nvSpPr>
        <p:spPr/>
        <p:txBody>
          <a:body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1905192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9F8E-BECD-4DD7-BFFF-4849446E0885}"/>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3E4C4B7-2EED-4673-8A41-7AE9D35CC4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6D8EBA74-DD64-4CF0-BEC0-BAA3EDF05D65}"/>
              </a:ext>
            </a:extLst>
          </p:cNvPr>
          <p:cNvSpPr>
            <a:spLocks noGrp="1"/>
          </p:cNvSpPr>
          <p:nvPr>
            <p:ph type="dt" sz="half" idx="10"/>
          </p:nvPr>
        </p:nvSpPr>
        <p:spPr/>
        <p:txBody>
          <a:bodyPr/>
          <a:lstStyle/>
          <a:p>
            <a:fld id="{1C674ABB-1BA9-42F3-A255-DF35209AF50A}" type="datetimeFigureOut">
              <a:rPr lang="zh-CN" altLang="en-US" smtClean="0"/>
              <a:t>2021/11/1</a:t>
            </a:fld>
            <a:endParaRPr lang="zh-CN" altLang="en-US"/>
          </a:p>
        </p:txBody>
      </p:sp>
      <p:sp>
        <p:nvSpPr>
          <p:cNvPr id="5" name="Footer Placeholder 4">
            <a:extLst>
              <a:ext uri="{FF2B5EF4-FFF2-40B4-BE49-F238E27FC236}">
                <a16:creationId xmlns:a16="http://schemas.microsoft.com/office/drawing/2014/main" id="{99556A78-0F50-40C1-A618-3A19E5DA2B6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84F06D6-20B9-4CAE-B33B-7F4C4766948F}"/>
              </a:ext>
            </a:extLst>
          </p:cNvPr>
          <p:cNvSpPr>
            <a:spLocks noGrp="1"/>
          </p:cNvSpPr>
          <p:nvPr>
            <p:ph type="sldNum" sz="quarter" idx="12"/>
          </p:nvPr>
        </p:nvSpPr>
        <p:spPr/>
        <p:txBody>
          <a:body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3531807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14BF-4990-42D0-A1DA-47F2F12871F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469BB11-56B7-40AF-95CC-7C3CA5AEAA10}"/>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7A4F64F-4E09-4DE2-A6F7-3DF8B8E70AC2}"/>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E42ABDF2-C48B-4AAF-A1E7-CE01C7B16BC5}"/>
              </a:ext>
            </a:extLst>
          </p:cNvPr>
          <p:cNvSpPr>
            <a:spLocks noGrp="1"/>
          </p:cNvSpPr>
          <p:nvPr>
            <p:ph type="dt" sz="half" idx="10"/>
          </p:nvPr>
        </p:nvSpPr>
        <p:spPr/>
        <p:txBody>
          <a:bodyPr/>
          <a:lstStyle/>
          <a:p>
            <a:fld id="{1C674ABB-1BA9-42F3-A255-DF35209AF50A}" type="datetimeFigureOut">
              <a:rPr lang="zh-CN" altLang="en-US" smtClean="0"/>
              <a:t>2021/11/1</a:t>
            </a:fld>
            <a:endParaRPr lang="zh-CN" altLang="en-US"/>
          </a:p>
        </p:txBody>
      </p:sp>
      <p:sp>
        <p:nvSpPr>
          <p:cNvPr id="6" name="Footer Placeholder 5">
            <a:extLst>
              <a:ext uri="{FF2B5EF4-FFF2-40B4-BE49-F238E27FC236}">
                <a16:creationId xmlns:a16="http://schemas.microsoft.com/office/drawing/2014/main" id="{E75A5624-9A41-4E8C-BBCE-9DAC445F43B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FEEE9BF-1DA9-4E13-81B1-8A77A066B68C}"/>
              </a:ext>
            </a:extLst>
          </p:cNvPr>
          <p:cNvSpPr>
            <a:spLocks noGrp="1"/>
          </p:cNvSpPr>
          <p:nvPr>
            <p:ph type="sldNum" sz="quarter" idx="12"/>
          </p:nvPr>
        </p:nvSpPr>
        <p:spPr/>
        <p:txBody>
          <a:body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85954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AD9E-1E13-41DF-A875-9EE5529B3663}"/>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C04B995-F5E1-4B19-9A74-00B247272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1E5A8F06-490D-4AC8-8B33-3A6A64CC7D40}"/>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AADCF4E-D974-401A-8D45-896FBB4846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C487903C-5BD2-41E3-8CAE-4D0674DF3C3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3473EC4C-5279-4D5F-8659-48E11B68B58A}"/>
              </a:ext>
            </a:extLst>
          </p:cNvPr>
          <p:cNvSpPr>
            <a:spLocks noGrp="1"/>
          </p:cNvSpPr>
          <p:nvPr>
            <p:ph type="dt" sz="half" idx="10"/>
          </p:nvPr>
        </p:nvSpPr>
        <p:spPr/>
        <p:txBody>
          <a:bodyPr/>
          <a:lstStyle/>
          <a:p>
            <a:fld id="{1C674ABB-1BA9-42F3-A255-DF35209AF50A}" type="datetimeFigureOut">
              <a:rPr lang="zh-CN" altLang="en-US" smtClean="0"/>
              <a:t>2021/11/1</a:t>
            </a:fld>
            <a:endParaRPr lang="zh-CN" altLang="en-US"/>
          </a:p>
        </p:txBody>
      </p:sp>
      <p:sp>
        <p:nvSpPr>
          <p:cNvPr id="8" name="Footer Placeholder 7">
            <a:extLst>
              <a:ext uri="{FF2B5EF4-FFF2-40B4-BE49-F238E27FC236}">
                <a16:creationId xmlns:a16="http://schemas.microsoft.com/office/drawing/2014/main" id="{CCA0BC80-26B8-44A1-B4BD-9EF72C135D4D}"/>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FD7A18FB-9949-422A-84B7-5BDC9B4C82F3}"/>
              </a:ext>
            </a:extLst>
          </p:cNvPr>
          <p:cNvSpPr>
            <a:spLocks noGrp="1"/>
          </p:cNvSpPr>
          <p:nvPr>
            <p:ph type="sldNum" sz="quarter" idx="12"/>
          </p:nvPr>
        </p:nvSpPr>
        <p:spPr/>
        <p:txBody>
          <a:body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183328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51D4-C0AE-42F7-BF76-8D92F77891FF}"/>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22914398-37F3-4C8B-B2C1-17C8E3360499}"/>
              </a:ext>
            </a:extLst>
          </p:cNvPr>
          <p:cNvSpPr>
            <a:spLocks noGrp="1"/>
          </p:cNvSpPr>
          <p:nvPr>
            <p:ph type="dt" sz="half" idx="10"/>
          </p:nvPr>
        </p:nvSpPr>
        <p:spPr/>
        <p:txBody>
          <a:bodyPr/>
          <a:lstStyle/>
          <a:p>
            <a:fld id="{1C674ABB-1BA9-42F3-A255-DF35209AF50A}" type="datetimeFigureOut">
              <a:rPr lang="zh-CN" altLang="en-US" smtClean="0"/>
              <a:t>2021/11/1</a:t>
            </a:fld>
            <a:endParaRPr lang="zh-CN" altLang="en-US"/>
          </a:p>
        </p:txBody>
      </p:sp>
      <p:sp>
        <p:nvSpPr>
          <p:cNvPr id="4" name="Footer Placeholder 3">
            <a:extLst>
              <a:ext uri="{FF2B5EF4-FFF2-40B4-BE49-F238E27FC236}">
                <a16:creationId xmlns:a16="http://schemas.microsoft.com/office/drawing/2014/main" id="{15D0B1AC-BF5D-4CA9-B58C-F26162E82D6F}"/>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B803D1D-3AB5-4D22-B3FF-47620F17D4F5}"/>
              </a:ext>
            </a:extLst>
          </p:cNvPr>
          <p:cNvSpPr>
            <a:spLocks noGrp="1"/>
          </p:cNvSpPr>
          <p:nvPr>
            <p:ph type="sldNum" sz="quarter" idx="12"/>
          </p:nvPr>
        </p:nvSpPr>
        <p:spPr/>
        <p:txBody>
          <a:body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2499490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0C744-918F-4DC3-B9B8-92BED0E9DD38}"/>
              </a:ext>
            </a:extLst>
          </p:cNvPr>
          <p:cNvSpPr>
            <a:spLocks noGrp="1"/>
          </p:cNvSpPr>
          <p:nvPr>
            <p:ph type="dt" sz="half" idx="10"/>
          </p:nvPr>
        </p:nvSpPr>
        <p:spPr/>
        <p:txBody>
          <a:bodyPr/>
          <a:lstStyle/>
          <a:p>
            <a:fld id="{1C674ABB-1BA9-42F3-A255-DF35209AF50A}" type="datetimeFigureOut">
              <a:rPr lang="zh-CN" altLang="en-US" smtClean="0"/>
              <a:t>2021/11/1</a:t>
            </a:fld>
            <a:endParaRPr lang="zh-CN" altLang="en-US"/>
          </a:p>
        </p:txBody>
      </p:sp>
      <p:sp>
        <p:nvSpPr>
          <p:cNvPr id="3" name="Footer Placeholder 2">
            <a:extLst>
              <a:ext uri="{FF2B5EF4-FFF2-40B4-BE49-F238E27FC236}">
                <a16:creationId xmlns:a16="http://schemas.microsoft.com/office/drawing/2014/main" id="{6D5C6220-0A29-4B4D-8760-20AB55229CFE}"/>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D0A0352-0F49-4BBF-9FB1-8CAAEB6AFA67}"/>
              </a:ext>
            </a:extLst>
          </p:cNvPr>
          <p:cNvSpPr>
            <a:spLocks noGrp="1"/>
          </p:cNvSpPr>
          <p:nvPr>
            <p:ph type="sldNum" sz="quarter" idx="12"/>
          </p:nvPr>
        </p:nvSpPr>
        <p:spPr/>
        <p:txBody>
          <a:body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2566732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5E85-87D6-4E93-86D0-7F111F56E20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748AB9D-DCDC-47CB-9F6D-BD8FA2A9F6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DFC7DC1D-C7C2-4D1C-8540-21742D45D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353989C-4E40-4A2C-AB85-7FAE47115C83}"/>
              </a:ext>
            </a:extLst>
          </p:cNvPr>
          <p:cNvSpPr>
            <a:spLocks noGrp="1"/>
          </p:cNvSpPr>
          <p:nvPr>
            <p:ph type="dt" sz="half" idx="10"/>
          </p:nvPr>
        </p:nvSpPr>
        <p:spPr/>
        <p:txBody>
          <a:bodyPr/>
          <a:lstStyle/>
          <a:p>
            <a:fld id="{1C674ABB-1BA9-42F3-A255-DF35209AF50A}" type="datetimeFigureOut">
              <a:rPr lang="zh-CN" altLang="en-US" smtClean="0"/>
              <a:t>2021/11/1</a:t>
            </a:fld>
            <a:endParaRPr lang="zh-CN" altLang="en-US"/>
          </a:p>
        </p:txBody>
      </p:sp>
      <p:sp>
        <p:nvSpPr>
          <p:cNvPr id="6" name="Footer Placeholder 5">
            <a:extLst>
              <a:ext uri="{FF2B5EF4-FFF2-40B4-BE49-F238E27FC236}">
                <a16:creationId xmlns:a16="http://schemas.microsoft.com/office/drawing/2014/main" id="{EBD07917-044F-47A2-986B-0FD06E0D24D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1B624DA-FF96-4D83-8917-0CA5FBBEC46B}"/>
              </a:ext>
            </a:extLst>
          </p:cNvPr>
          <p:cNvSpPr>
            <a:spLocks noGrp="1"/>
          </p:cNvSpPr>
          <p:nvPr>
            <p:ph type="sldNum" sz="quarter" idx="12"/>
          </p:nvPr>
        </p:nvSpPr>
        <p:spPr/>
        <p:txBody>
          <a:body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1694067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0A04-EBAD-4624-9178-FF1B2DE0E9B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E5D22BA-1FB8-431B-B56E-272BB4F7C1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31A5F58D-3C5E-4F70-9365-7C5D42590D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592246C-36B3-4AF3-B131-664E88111883}"/>
              </a:ext>
            </a:extLst>
          </p:cNvPr>
          <p:cNvSpPr>
            <a:spLocks noGrp="1"/>
          </p:cNvSpPr>
          <p:nvPr>
            <p:ph type="dt" sz="half" idx="10"/>
          </p:nvPr>
        </p:nvSpPr>
        <p:spPr/>
        <p:txBody>
          <a:bodyPr/>
          <a:lstStyle/>
          <a:p>
            <a:fld id="{1C674ABB-1BA9-42F3-A255-DF35209AF50A}" type="datetimeFigureOut">
              <a:rPr lang="zh-CN" altLang="en-US" smtClean="0"/>
              <a:t>2021/11/1</a:t>
            </a:fld>
            <a:endParaRPr lang="zh-CN" altLang="en-US"/>
          </a:p>
        </p:txBody>
      </p:sp>
      <p:sp>
        <p:nvSpPr>
          <p:cNvPr id="6" name="Footer Placeholder 5">
            <a:extLst>
              <a:ext uri="{FF2B5EF4-FFF2-40B4-BE49-F238E27FC236}">
                <a16:creationId xmlns:a16="http://schemas.microsoft.com/office/drawing/2014/main" id="{A9FB1B25-1CBE-4E8B-8089-D9438341F06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3654DD7-567B-49B2-AAD2-8FD72B6056A5}"/>
              </a:ext>
            </a:extLst>
          </p:cNvPr>
          <p:cNvSpPr>
            <a:spLocks noGrp="1"/>
          </p:cNvSpPr>
          <p:nvPr>
            <p:ph type="sldNum" sz="quarter" idx="12"/>
          </p:nvPr>
        </p:nvSpPr>
        <p:spPr/>
        <p:txBody>
          <a:body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30364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CCBB9D-0577-4833-BD59-D3A6759550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D81347E-9B2C-42A0-ABD1-C3F2280BAF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75E2F7C-D307-46F9-9073-192C4B49D5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674ABB-1BA9-42F3-A255-DF35209AF50A}" type="datetimeFigureOut">
              <a:rPr lang="zh-CN" altLang="en-US" smtClean="0"/>
              <a:t>2021/11/1</a:t>
            </a:fld>
            <a:endParaRPr lang="zh-CN" altLang="en-US"/>
          </a:p>
        </p:txBody>
      </p:sp>
      <p:sp>
        <p:nvSpPr>
          <p:cNvPr id="5" name="Footer Placeholder 4">
            <a:extLst>
              <a:ext uri="{FF2B5EF4-FFF2-40B4-BE49-F238E27FC236}">
                <a16:creationId xmlns:a16="http://schemas.microsoft.com/office/drawing/2014/main" id="{10C630C6-FBDB-4A05-A225-45B578775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94538CAE-64FA-4C82-8150-229235047B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26CE46-BE3A-4B07-9229-E71E52F7FBE3}" type="slidenum">
              <a:rPr lang="zh-CN" altLang="en-US" smtClean="0"/>
              <a:t>‹#›</a:t>
            </a:fld>
            <a:endParaRPr lang="zh-CN" altLang="en-US"/>
          </a:p>
        </p:txBody>
      </p:sp>
    </p:spTree>
    <p:extLst>
      <p:ext uri="{BB962C8B-B14F-4D97-AF65-F5344CB8AC3E}">
        <p14:creationId xmlns:p14="http://schemas.microsoft.com/office/powerpoint/2010/main" val="183966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ideo" Target="https://www.youtube.com/embed/XsmHnefhABg?feature=oembed" TargetMode="External"/><Relationship Id="rId5" Type="http://schemas.openxmlformats.org/officeDocument/2006/relationships/image" Target="../media/image22.jpeg"/><Relationship Id="rId4" Type="http://schemas.openxmlformats.org/officeDocument/2006/relationships/hyperlink" Target="https://youtu.be/XsmHnefhAB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9.jpeg"/><Relationship Id="rId2" Type="http://schemas.openxmlformats.org/officeDocument/2006/relationships/video" Target="https://www.youtube.com/embed/5lDimbV1rhI?feature=oembed" TargetMode="External"/><Relationship Id="rId1" Type="http://schemas.openxmlformats.org/officeDocument/2006/relationships/video" Target="https://www.youtube.com/embed/aZofhSfoh1s?feature=oembed" TargetMode="External"/><Relationship Id="rId6" Type="http://schemas.openxmlformats.org/officeDocument/2006/relationships/image" Target="../media/image48.jpeg"/><Relationship Id="rId5" Type="http://schemas.openxmlformats.org/officeDocument/2006/relationships/hyperlink" Target="https://youtu.be/5lDimbV1rhI" TargetMode="External"/><Relationship Id="rId4" Type="http://schemas.openxmlformats.org/officeDocument/2006/relationships/hyperlink" Target="https://youtu.be/aZofhSfoh1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51.png"/><Relationship Id="rId7" Type="http://schemas.openxmlformats.org/officeDocument/2006/relationships/image" Target="../media/image1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gi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ECECCFB-6033-4DE0-A7C7-7C1F05074628}"/>
              </a:ext>
            </a:extLst>
          </p:cNvPr>
          <p:cNvSpPr>
            <a:spLocks noGrp="1"/>
          </p:cNvSpPr>
          <p:nvPr>
            <p:ph type="ctrTitle"/>
          </p:nvPr>
        </p:nvSpPr>
        <p:spPr>
          <a:xfrm>
            <a:off x="401972" y="1585225"/>
            <a:ext cx="6768737" cy="4499498"/>
          </a:xfrm>
        </p:spPr>
        <p:txBody>
          <a:bodyPr anchor="t">
            <a:noAutofit/>
          </a:bodyPr>
          <a:lstStyle/>
          <a:p>
            <a:pPr algn="l"/>
            <a:r>
              <a:rPr lang="en-US" altLang="en-US" sz="4000" b="1" kern="700" spc="100"/>
              <a:t>Fast mmWave RF </a:t>
            </a:r>
            <a:br>
              <a:rPr lang="en-US" altLang="en-US" sz="4000" b="1" kern="700" spc="100"/>
            </a:br>
            <a:r>
              <a:rPr lang="en-US" altLang="en-US" sz="4000" b="1" kern="700" spc="100"/>
              <a:t>3D-Object Reconstruction </a:t>
            </a:r>
            <a:br>
              <a:rPr lang="en-US" altLang="en-US" sz="4000" b="1" kern="700" spc="100"/>
            </a:br>
            <a:r>
              <a:rPr lang="en-US" altLang="en-US" sz="4000" b="1" kern="700" spc="100"/>
              <a:t>in Low-Visibility Environment </a:t>
            </a:r>
            <a:br>
              <a:rPr lang="en-US" altLang="en-US" sz="4000" b="1" kern="700" spc="100"/>
            </a:br>
            <a:r>
              <a:rPr lang="en-US" altLang="en-US" sz="4000" b="1" kern="700" spc="100"/>
              <a:t>via UAV Platform</a:t>
            </a:r>
            <a:br>
              <a:rPr lang="en-US" altLang="en-US" sz="3200" b="1" kern="700" spc="700"/>
            </a:br>
            <a:br>
              <a:rPr lang="en-US" altLang="en-US" sz="4000" b="1" kern="700" spc="700"/>
            </a:br>
            <a:br>
              <a:rPr lang="en-US" altLang="en-US" sz="1100" kern="700" spc="700"/>
            </a:br>
            <a:r>
              <a:rPr lang="en-US" altLang="en-US" sz="1800" kern="700" spc="400"/>
              <a:t>Final Product Presentation</a:t>
            </a:r>
            <a:br>
              <a:rPr lang="en-US" altLang="en-US" sz="4800" b="1" kern="700" spc="400"/>
            </a:br>
            <a:br>
              <a:rPr lang="en-US" altLang="en-US" sz="2000" b="1" kern="700" spc="700"/>
            </a:br>
            <a:br>
              <a:rPr lang="en-US" altLang="en-US" sz="2000" b="1" kern="700" spc="700"/>
            </a:br>
            <a:br>
              <a:rPr lang="en-US" altLang="en-US" sz="2000" b="1" kern="700" spc="700"/>
            </a:br>
            <a:r>
              <a:rPr lang="en-US" altLang="zh-CN" sz="1800" kern="700" spc="400"/>
              <a:t>05/14/2021</a:t>
            </a:r>
            <a:endParaRPr lang="zh-CN" altLang="en-US" sz="1800" kern="700" spc="400" dirty="0"/>
          </a:p>
        </p:txBody>
      </p:sp>
      <p:sp>
        <p:nvSpPr>
          <p:cNvPr id="3" name="Subtitle 2">
            <a:extLst>
              <a:ext uri="{FF2B5EF4-FFF2-40B4-BE49-F238E27FC236}">
                <a16:creationId xmlns:a16="http://schemas.microsoft.com/office/drawing/2014/main" id="{62796984-E479-4004-A0ED-641E60ADD837}"/>
              </a:ext>
            </a:extLst>
          </p:cNvPr>
          <p:cNvSpPr>
            <a:spLocks noGrp="1"/>
          </p:cNvSpPr>
          <p:nvPr>
            <p:ph type="subTitle" idx="1"/>
          </p:nvPr>
        </p:nvSpPr>
        <p:spPr>
          <a:xfrm>
            <a:off x="6936377" y="3724826"/>
            <a:ext cx="5255623" cy="3133174"/>
          </a:xfrm>
        </p:spPr>
        <p:txBody>
          <a:bodyPr anchor="b">
            <a:normAutofit/>
          </a:bodyPr>
          <a:lstStyle/>
          <a:p>
            <a:pPr algn="r"/>
            <a:r>
              <a:rPr lang="en-US" altLang="zh-CN" sz="1800" kern="700" spc="400" dirty="0">
                <a:latin typeface="+mj-lt"/>
                <a:ea typeface="+mj-ea"/>
                <a:cs typeface="+mj-cs"/>
              </a:rPr>
              <a:t>Team 4</a:t>
            </a:r>
          </a:p>
          <a:p>
            <a:pPr algn="r"/>
            <a:endParaRPr lang="en-US" altLang="zh-CN" sz="1800" kern="700" spc="400" dirty="0">
              <a:latin typeface="+mj-lt"/>
              <a:ea typeface="+mj-ea"/>
              <a:cs typeface="+mj-cs"/>
            </a:endParaRPr>
          </a:p>
          <a:p>
            <a:pPr algn="r"/>
            <a:r>
              <a:rPr lang="en-US" altLang="zh-CN" sz="1800" kern="700" spc="200" dirty="0">
                <a:latin typeface="+mj-lt"/>
                <a:ea typeface="+mj-ea"/>
                <a:cs typeface="+mj-cs"/>
              </a:rPr>
              <a:t>Customer Mentor/Technical Manager:</a:t>
            </a:r>
          </a:p>
          <a:p>
            <a:pPr algn="r"/>
            <a:r>
              <a:rPr lang="en-US" altLang="zh-CN" sz="1800" kern="700" spc="400" dirty="0">
                <a:latin typeface="+mj-lt"/>
                <a:ea typeface="+mj-ea"/>
                <a:cs typeface="+mj-cs"/>
              </a:rPr>
              <a:t>Dr. Honggang Zhang</a:t>
            </a:r>
          </a:p>
          <a:p>
            <a:pPr algn="r"/>
            <a:endParaRPr lang="en-US" altLang="zh-CN" sz="1800" kern="700" spc="400" dirty="0">
              <a:latin typeface="+mj-lt"/>
              <a:ea typeface="+mj-ea"/>
              <a:cs typeface="+mj-cs"/>
            </a:endParaRPr>
          </a:p>
          <a:p>
            <a:pPr algn="r"/>
            <a:r>
              <a:rPr lang="en-US" altLang="zh-CN" sz="1800" kern="700" spc="400" dirty="0">
                <a:latin typeface="+mj-lt"/>
                <a:ea typeface="+mj-ea"/>
                <a:cs typeface="+mj-cs"/>
              </a:rPr>
              <a:t>Zhuoming Huang(Senior)</a:t>
            </a:r>
          </a:p>
          <a:p>
            <a:pPr algn="r"/>
            <a:r>
              <a:rPr lang="en-US" altLang="zh-CN" sz="1800" kern="700" spc="400" dirty="0">
                <a:latin typeface="+mj-lt"/>
                <a:ea typeface="+mj-ea"/>
                <a:cs typeface="+mj-cs"/>
              </a:rPr>
              <a:t>Alinson Sanquintin(Junior)</a:t>
            </a:r>
          </a:p>
          <a:p>
            <a:pPr algn="r"/>
            <a:endParaRPr lang="en-US" altLang="zh-CN" sz="1800" kern="700" spc="400" dirty="0">
              <a:latin typeface="+mj-lt"/>
              <a:ea typeface="+mj-ea"/>
              <a:cs typeface="+mj-cs"/>
            </a:endParaRP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9"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10" name="Hexagon 9">
            <a:extLst>
              <a:ext uri="{FF2B5EF4-FFF2-40B4-BE49-F238E27FC236}">
                <a16:creationId xmlns:a16="http://schemas.microsoft.com/office/drawing/2014/main" id="{04FD7211-22CD-4F1D-B065-25F22C31E0A0}"/>
              </a:ext>
            </a:extLst>
          </p:cNvPr>
          <p:cNvSpPr/>
          <p:nvPr/>
        </p:nvSpPr>
        <p:spPr>
          <a:xfrm>
            <a:off x="993886" y="547500"/>
            <a:ext cx="597675" cy="515237"/>
          </a:xfrm>
          <a:prstGeom prst="hexagon">
            <a:avLst>
              <a:gd name="adj" fmla="val 29753"/>
              <a:gd name="vf" fmla="val 115470"/>
            </a:avLst>
          </a:prstGeom>
          <a:solidFill>
            <a:srgbClr val="FFC000"/>
          </a:solidFill>
          <a:ln w="38100">
            <a:solidFill>
              <a:srgbClr val="ECECE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Hexagon 11">
            <a:extLst>
              <a:ext uri="{FF2B5EF4-FFF2-40B4-BE49-F238E27FC236}">
                <a16:creationId xmlns:a16="http://schemas.microsoft.com/office/drawing/2014/main" id="{099BB033-7477-4CF2-BD0E-130107DA321D}"/>
              </a:ext>
            </a:extLst>
          </p:cNvPr>
          <p:cNvSpPr/>
          <p:nvPr/>
        </p:nvSpPr>
        <p:spPr>
          <a:xfrm>
            <a:off x="401972" y="798983"/>
            <a:ext cx="751656" cy="647979"/>
          </a:xfrm>
          <a:prstGeom prst="hexagon">
            <a:avLst>
              <a:gd name="adj" fmla="val 29753"/>
              <a:gd name="vf" fmla="val 115470"/>
            </a:avLst>
          </a:prstGeom>
          <a:solidFill>
            <a:srgbClr val="404040"/>
          </a:solidFill>
          <a:ln w="38100">
            <a:solidFill>
              <a:srgbClr val="ECECEC"/>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39102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AD08DB28-243A-4FF1-8930-B00A27635619}"/>
              </a:ext>
            </a:extLst>
          </p:cNvPr>
          <p:cNvGrpSpPr/>
          <p:nvPr/>
        </p:nvGrpSpPr>
        <p:grpSpPr>
          <a:xfrm>
            <a:off x="1275319" y="-3732"/>
            <a:ext cx="10916680" cy="6861732"/>
            <a:chOff x="1275319" y="-3732"/>
            <a:chExt cx="10916680" cy="6861732"/>
          </a:xfrm>
        </p:grpSpPr>
        <p:sp>
          <p:nvSpPr>
            <p:cNvPr id="7" name="Right Triangle 6">
              <a:extLst>
                <a:ext uri="{FF2B5EF4-FFF2-40B4-BE49-F238E27FC236}">
                  <a16:creationId xmlns:a16="http://schemas.microsoft.com/office/drawing/2014/main" id="{69C7D59D-570F-48DA-AA07-562F96F0B3BF}"/>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Rectangle 5">
              <a:extLst>
                <a:ext uri="{FF2B5EF4-FFF2-40B4-BE49-F238E27FC236}">
                  <a16:creationId xmlns:a16="http://schemas.microsoft.com/office/drawing/2014/main" id="{6F771A69-0B35-4B46-8C84-9439CB221341}"/>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gr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46838">
            <a:off x="-353158" y="3635583"/>
            <a:ext cx="2469948" cy="766624"/>
          </a:xfrm>
        </p:spPr>
        <p:txBody>
          <a:bodyPr>
            <a:noAutofit/>
          </a:bodyPr>
          <a:lstStyle/>
          <a:p>
            <a:pPr algn="r">
              <a:spcBef>
                <a:spcPts val="1000"/>
              </a:spcBef>
            </a:pPr>
            <a:r>
              <a:rPr lang="en-US" altLang="zh-CN" sz="3600" dirty="0">
                <a:latin typeface="+mn-lt"/>
                <a:ea typeface="+mn-ea"/>
                <a:cs typeface="+mn-cs"/>
              </a:rPr>
              <a:t>PCB </a:t>
            </a:r>
            <a:br>
              <a:rPr lang="en-US" altLang="zh-CN" sz="3600" dirty="0">
                <a:latin typeface="+mn-lt"/>
                <a:ea typeface="+mn-ea"/>
                <a:cs typeface="+mn-cs"/>
              </a:rPr>
            </a:br>
            <a:r>
              <a:rPr lang="en-US" altLang="zh-CN" sz="3600" dirty="0">
                <a:latin typeface="+mn-lt"/>
                <a:ea typeface="+mn-ea"/>
                <a:cs typeface="+mn-cs"/>
              </a:rPr>
              <a:t>Design	</a:t>
            </a:r>
            <a:endParaRPr lang="zh-CN" altLang="en-US" sz="3600" dirty="0">
              <a:latin typeface="+mn-lt"/>
              <a:ea typeface="+mn-ea"/>
              <a:cs typeface="+mn-cs"/>
            </a:endParaRPr>
          </a:p>
        </p:txBody>
      </p:sp>
      <p:sp>
        <p:nvSpPr>
          <p:cNvPr id="4" name="Content Placeholder 3">
            <a:extLst>
              <a:ext uri="{FF2B5EF4-FFF2-40B4-BE49-F238E27FC236}">
                <a16:creationId xmlns:a16="http://schemas.microsoft.com/office/drawing/2014/main" id="{FAADE914-4326-4051-876A-432547CDEA97}"/>
              </a:ext>
            </a:extLst>
          </p:cNvPr>
          <p:cNvSpPr>
            <a:spLocks noGrp="1"/>
          </p:cNvSpPr>
          <p:nvPr>
            <p:ph idx="1"/>
          </p:nvPr>
        </p:nvSpPr>
        <p:spPr>
          <a:xfrm>
            <a:off x="2182137" y="179865"/>
            <a:ext cx="4548839" cy="1893570"/>
          </a:xfrm>
        </p:spPr>
        <p:txBody>
          <a:bodyPr>
            <a:normAutofit/>
          </a:bodyPr>
          <a:lstStyle/>
          <a:p>
            <a:pPr marL="0" indent="0">
              <a:buNone/>
            </a:pPr>
            <a:r>
              <a:rPr lang="en-US" altLang="zh-CN" sz="2000" b="1" dirty="0"/>
              <a:t>PCB deck connectors:</a:t>
            </a:r>
          </a:p>
          <a:p>
            <a:pPr marL="0" indent="0">
              <a:buNone/>
            </a:pPr>
            <a:r>
              <a:rPr lang="en-US" altLang="zh-CN" sz="2000" dirty="0"/>
              <a:t>A pair of deck connectors with an FFC cable are specifically used to connect the </a:t>
            </a:r>
            <a:r>
              <a:rPr lang="en-US" altLang="zh-CN" sz="2000" u="sng" dirty="0">
                <a:solidFill>
                  <a:srgbClr val="C00000"/>
                </a:solidFill>
              </a:rPr>
              <a:t>Multi-ranger deck</a:t>
            </a:r>
            <a:r>
              <a:rPr lang="en-US" altLang="zh-CN" sz="2000" dirty="0">
                <a:solidFill>
                  <a:srgbClr val="C00000"/>
                </a:solidFill>
              </a:rPr>
              <a:t> </a:t>
            </a:r>
            <a:r>
              <a:rPr lang="en-US" altLang="zh-CN" sz="2000" dirty="0"/>
              <a:t>on the top to the other </a:t>
            </a:r>
            <a:r>
              <a:rPr lang="en-US" altLang="zh-CN" sz="2000" u="sng" dirty="0">
                <a:solidFill>
                  <a:srgbClr val="C00000"/>
                </a:solidFill>
              </a:rPr>
              <a:t>Crazyflie components (e.g., Flow-v2 deck) </a:t>
            </a:r>
            <a:r>
              <a:rPr lang="en-US" altLang="zh-CN" sz="2000" dirty="0"/>
              <a:t>at the bottom of the drone.</a:t>
            </a:r>
          </a:p>
        </p:txBody>
      </p:sp>
      <p:sp>
        <p:nvSpPr>
          <p:cNvPr id="20" name="Content Placeholder 3">
            <a:extLst>
              <a:ext uri="{FF2B5EF4-FFF2-40B4-BE49-F238E27FC236}">
                <a16:creationId xmlns:a16="http://schemas.microsoft.com/office/drawing/2014/main" id="{D5301F76-0E89-43E9-A836-B9E1BA92A0D0}"/>
              </a:ext>
            </a:extLst>
          </p:cNvPr>
          <p:cNvSpPr txBox="1">
            <a:spLocks/>
          </p:cNvSpPr>
          <p:nvPr/>
        </p:nvSpPr>
        <p:spPr>
          <a:xfrm>
            <a:off x="9954580" y="1682401"/>
            <a:ext cx="2123498" cy="675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t>(Measures distance to the ground)</a:t>
            </a:r>
          </a:p>
        </p:txBody>
      </p:sp>
      <p:grpSp>
        <p:nvGrpSpPr>
          <p:cNvPr id="31" name="Group 30">
            <a:extLst>
              <a:ext uri="{FF2B5EF4-FFF2-40B4-BE49-F238E27FC236}">
                <a16:creationId xmlns:a16="http://schemas.microsoft.com/office/drawing/2014/main" id="{A123C5DB-6999-499A-8BC6-582EF44AC321}"/>
              </a:ext>
            </a:extLst>
          </p:cNvPr>
          <p:cNvGrpSpPr/>
          <p:nvPr/>
        </p:nvGrpSpPr>
        <p:grpSpPr>
          <a:xfrm>
            <a:off x="1877832" y="2348828"/>
            <a:ext cx="2251320" cy="1587077"/>
            <a:chOff x="2167679" y="2187158"/>
            <a:chExt cx="2251320" cy="1587077"/>
          </a:xfrm>
        </p:grpSpPr>
        <p:grpSp>
          <p:nvGrpSpPr>
            <p:cNvPr id="27" name="Group 26">
              <a:extLst>
                <a:ext uri="{FF2B5EF4-FFF2-40B4-BE49-F238E27FC236}">
                  <a16:creationId xmlns:a16="http://schemas.microsoft.com/office/drawing/2014/main" id="{914A543E-66BB-450E-B420-C332797DFBB6}"/>
                </a:ext>
              </a:extLst>
            </p:cNvPr>
            <p:cNvGrpSpPr/>
            <p:nvPr/>
          </p:nvGrpSpPr>
          <p:grpSpPr>
            <a:xfrm>
              <a:off x="2200677" y="2187158"/>
              <a:ext cx="2218322" cy="1321589"/>
              <a:chOff x="2315974" y="2312107"/>
              <a:chExt cx="2218322" cy="1321589"/>
            </a:xfrm>
          </p:grpSpPr>
          <p:pic>
            <p:nvPicPr>
              <p:cNvPr id="23" name="Picture 22">
                <a:extLst>
                  <a:ext uri="{FF2B5EF4-FFF2-40B4-BE49-F238E27FC236}">
                    <a16:creationId xmlns:a16="http://schemas.microsoft.com/office/drawing/2014/main" id="{48E8BA10-6D51-4447-BC86-E8C137CD2723}"/>
                  </a:ext>
                </a:extLst>
              </p:cNvPr>
              <p:cNvPicPr/>
              <p:nvPr/>
            </p:nvPicPr>
            <p:blipFill rotWithShape="1">
              <a:blip r:embed="rId2"/>
              <a:srcRect l="9095" t="25967" r="66857" b="22885"/>
              <a:stretch/>
            </p:blipFill>
            <p:spPr bwMode="auto">
              <a:xfrm>
                <a:off x="3434377" y="2312107"/>
                <a:ext cx="1099919" cy="1315150"/>
              </a:xfrm>
              <a:prstGeom prst="rect">
                <a:avLst/>
              </a:prstGeom>
              <a:ln>
                <a:noFill/>
              </a:ln>
              <a:extLst>
                <a:ext uri="{53640926-AAD7-44D8-BBD7-CCE9431645EC}">
                  <a14:shadowObscured xmlns:a14="http://schemas.microsoft.com/office/drawing/2010/main"/>
                </a:ext>
              </a:extLst>
            </p:spPr>
          </p:pic>
          <p:pic>
            <p:nvPicPr>
              <p:cNvPr id="25" name="Picture 24">
                <a:extLst>
                  <a:ext uri="{FF2B5EF4-FFF2-40B4-BE49-F238E27FC236}">
                    <a16:creationId xmlns:a16="http://schemas.microsoft.com/office/drawing/2014/main" id="{9F278C01-1F27-4801-AB8F-D46FF3F6B90B}"/>
                  </a:ext>
                </a:extLst>
              </p:cNvPr>
              <p:cNvPicPr/>
              <p:nvPr/>
            </p:nvPicPr>
            <p:blipFill rotWithShape="1">
              <a:blip r:embed="rId3"/>
              <a:srcRect l="9104" t="26496" r="66848" b="22357"/>
              <a:stretch/>
            </p:blipFill>
            <p:spPr bwMode="auto">
              <a:xfrm>
                <a:off x="2315974" y="2318546"/>
                <a:ext cx="1099918" cy="1315150"/>
              </a:xfrm>
              <a:prstGeom prst="rect">
                <a:avLst/>
              </a:prstGeom>
              <a:ln>
                <a:noFill/>
              </a:ln>
              <a:extLst>
                <a:ext uri="{53640926-AAD7-44D8-BBD7-CCE9431645EC}">
                  <a14:shadowObscured xmlns:a14="http://schemas.microsoft.com/office/drawing/2010/main"/>
                </a:ext>
              </a:extLst>
            </p:spPr>
          </p:pic>
        </p:grpSp>
        <p:sp>
          <p:nvSpPr>
            <p:cNvPr id="29" name="TextBox 28">
              <a:extLst>
                <a:ext uri="{FF2B5EF4-FFF2-40B4-BE49-F238E27FC236}">
                  <a16:creationId xmlns:a16="http://schemas.microsoft.com/office/drawing/2014/main" id="{ABD213A1-D235-449E-973C-52C0AEF6BA8C}"/>
                </a:ext>
              </a:extLst>
            </p:cNvPr>
            <p:cNvSpPr txBox="1"/>
            <p:nvPr/>
          </p:nvSpPr>
          <p:spPr>
            <a:xfrm>
              <a:off x="2167679" y="3497236"/>
              <a:ext cx="2182362" cy="276999"/>
            </a:xfrm>
            <a:prstGeom prst="rect">
              <a:avLst/>
            </a:prstGeom>
            <a:noFill/>
          </p:spPr>
          <p:txBody>
            <a:bodyPr wrap="square" rtlCol="0">
              <a:spAutoFit/>
            </a:bodyPr>
            <a:lstStyle/>
            <a:p>
              <a:pPr algn="ctr"/>
              <a:r>
                <a:rPr lang="en-US" altLang="zh-CN" sz="1200" dirty="0"/>
                <a:t>Deck connector A (front/back)</a:t>
              </a:r>
              <a:endParaRPr lang="zh-CN" altLang="en-US" sz="1200" dirty="0"/>
            </a:p>
          </p:txBody>
        </p:sp>
      </p:grpSp>
      <p:pic>
        <p:nvPicPr>
          <p:cNvPr id="21" name="Picture 20" descr="Diagram&#10;&#10;Description automatically generated">
            <a:extLst>
              <a:ext uri="{FF2B5EF4-FFF2-40B4-BE49-F238E27FC236}">
                <a16:creationId xmlns:a16="http://schemas.microsoft.com/office/drawing/2014/main" id="{E3AC897E-F104-4BFA-9F2B-E12214D49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166" y="2341706"/>
            <a:ext cx="7804004" cy="4387610"/>
          </a:xfrm>
          <a:prstGeom prst="rect">
            <a:avLst/>
          </a:prstGeom>
        </p:spPr>
      </p:pic>
      <p:pic>
        <p:nvPicPr>
          <p:cNvPr id="5" name="Picture 4">
            <a:extLst>
              <a:ext uri="{FF2B5EF4-FFF2-40B4-BE49-F238E27FC236}">
                <a16:creationId xmlns:a16="http://schemas.microsoft.com/office/drawing/2014/main" id="{D5247A13-C649-4EC4-A32C-A0476B89D2A5}"/>
              </a:ext>
            </a:extLst>
          </p:cNvPr>
          <p:cNvPicPr>
            <a:picLocks noChangeAspect="1"/>
          </p:cNvPicPr>
          <p:nvPr/>
        </p:nvPicPr>
        <p:blipFill rotWithShape="1">
          <a:blip r:embed="rId5"/>
          <a:srcRect l="11454" t="5201" r="25017" b="2512"/>
          <a:stretch/>
        </p:blipFill>
        <p:spPr>
          <a:xfrm rot="16200000">
            <a:off x="2421978" y="5027769"/>
            <a:ext cx="1163029" cy="2251321"/>
          </a:xfrm>
          <a:prstGeom prst="rect">
            <a:avLst/>
          </a:prstGeom>
          <a:ln w="28575">
            <a:noFill/>
          </a:ln>
          <a:effectLst>
            <a:softEdge rad="63500"/>
          </a:effectLst>
        </p:spPr>
      </p:pic>
      <p:grpSp>
        <p:nvGrpSpPr>
          <p:cNvPr id="32" name="Group 31">
            <a:extLst>
              <a:ext uri="{FF2B5EF4-FFF2-40B4-BE49-F238E27FC236}">
                <a16:creationId xmlns:a16="http://schemas.microsoft.com/office/drawing/2014/main" id="{9D3F7242-6F4B-408A-AD5A-C299F867599E}"/>
              </a:ext>
            </a:extLst>
          </p:cNvPr>
          <p:cNvGrpSpPr/>
          <p:nvPr/>
        </p:nvGrpSpPr>
        <p:grpSpPr>
          <a:xfrm>
            <a:off x="1902491" y="3981371"/>
            <a:ext cx="2216513" cy="1587508"/>
            <a:chOff x="4987743" y="2187158"/>
            <a:chExt cx="2216513" cy="1587508"/>
          </a:xfrm>
        </p:grpSpPr>
        <p:grpSp>
          <p:nvGrpSpPr>
            <p:cNvPr id="28" name="Group 27">
              <a:extLst>
                <a:ext uri="{FF2B5EF4-FFF2-40B4-BE49-F238E27FC236}">
                  <a16:creationId xmlns:a16="http://schemas.microsoft.com/office/drawing/2014/main" id="{125D54B0-76B5-4603-A93E-2126746922AF}"/>
                </a:ext>
              </a:extLst>
            </p:cNvPr>
            <p:cNvGrpSpPr/>
            <p:nvPr/>
          </p:nvGrpSpPr>
          <p:grpSpPr>
            <a:xfrm>
              <a:off x="4987743" y="2187158"/>
              <a:ext cx="2216513" cy="1315150"/>
              <a:chOff x="5067524" y="2216884"/>
              <a:chExt cx="2216513" cy="1315150"/>
            </a:xfrm>
          </p:grpSpPr>
          <p:pic>
            <p:nvPicPr>
              <p:cNvPr id="24" name="Picture 23">
                <a:extLst>
                  <a:ext uri="{FF2B5EF4-FFF2-40B4-BE49-F238E27FC236}">
                    <a16:creationId xmlns:a16="http://schemas.microsoft.com/office/drawing/2014/main" id="{3CAE0E4B-2247-4036-A6E2-11F8A76FC337}"/>
                  </a:ext>
                </a:extLst>
              </p:cNvPr>
              <p:cNvPicPr/>
              <p:nvPr/>
            </p:nvPicPr>
            <p:blipFill rotWithShape="1">
              <a:blip r:embed="rId3"/>
              <a:srcRect l="45075" t="26398" r="30877" b="22455"/>
              <a:stretch/>
            </p:blipFill>
            <p:spPr bwMode="auto">
              <a:xfrm>
                <a:off x="5067524" y="2216884"/>
                <a:ext cx="1099918" cy="1315150"/>
              </a:xfrm>
              <a:prstGeom prst="rect">
                <a:avLst/>
              </a:prstGeom>
              <a:ln>
                <a:noFill/>
              </a:ln>
              <a:extLst>
                <a:ext uri="{53640926-AAD7-44D8-BBD7-CCE9431645EC}">
                  <a14:shadowObscured xmlns:a14="http://schemas.microsoft.com/office/drawing/2010/main"/>
                </a:ext>
              </a:extLst>
            </p:spPr>
          </p:pic>
          <p:pic>
            <p:nvPicPr>
              <p:cNvPr id="26" name="Picture 25">
                <a:extLst>
                  <a:ext uri="{FF2B5EF4-FFF2-40B4-BE49-F238E27FC236}">
                    <a16:creationId xmlns:a16="http://schemas.microsoft.com/office/drawing/2014/main" id="{F5354B83-12AD-4E2E-B8B1-0FABAA8916A6}"/>
                  </a:ext>
                </a:extLst>
              </p:cNvPr>
              <p:cNvPicPr/>
              <p:nvPr/>
            </p:nvPicPr>
            <p:blipFill rotWithShape="1">
              <a:blip r:embed="rId2"/>
              <a:srcRect l="45007" t="25841" r="30945" b="23011"/>
              <a:stretch/>
            </p:blipFill>
            <p:spPr bwMode="auto">
              <a:xfrm>
                <a:off x="6184118" y="2216884"/>
                <a:ext cx="1099919" cy="1315150"/>
              </a:xfrm>
              <a:prstGeom prst="rect">
                <a:avLst/>
              </a:prstGeom>
              <a:ln>
                <a:noFill/>
              </a:ln>
              <a:extLst>
                <a:ext uri="{53640926-AAD7-44D8-BBD7-CCE9431645EC}">
                  <a14:shadowObscured xmlns:a14="http://schemas.microsoft.com/office/drawing/2010/main"/>
                </a:ext>
              </a:extLst>
            </p:spPr>
          </p:pic>
        </p:grpSp>
        <p:sp>
          <p:nvSpPr>
            <p:cNvPr id="30" name="TextBox 29">
              <a:extLst>
                <a:ext uri="{FF2B5EF4-FFF2-40B4-BE49-F238E27FC236}">
                  <a16:creationId xmlns:a16="http://schemas.microsoft.com/office/drawing/2014/main" id="{85E99AE1-F141-400F-AB24-3E12D4318782}"/>
                </a:ext>
              </a:extLst>
            </p:cNvPr>
            <p:cNvSpPr txBox="1"/>
            <p:nvPr/>
          </p:nvSpPr>
          <p:spPr>
            <a:xfrm>
              <a:off x="4987743" y="3497667"/>
              <a:ext cx="2182362" cy="276999"/>
            </a:xfrm>
            <a:prstGeom prst="rect">
              <a:avLst/>
            </a:prstGeom>
            <a:noFill/>
          </p:spPr>
          <p:txBody>
            <a:bodyPr wrap="square" rtlCol="0">
              <a:spAutoFit/>
            </a:bodyPr>
            <a:lstStyle/>
            <a:p>
              <a:pPr algn="ctr"/>
              <a:r>
                <a:rPr lang="en-US" altLang="zh-CN" sz="1200" dirty="0"/>
                <a:t>Deck connector B (front/back)</a:t>
              </a:r>
              <a:endParaRPr lang="zh-CN" altLang="en-US" sz="1200" dirty="0"/>
            </a:p>
          </p:txBody>
        </p:sp>
      </p:grpSp>
      <p:pic>
        <p:nvPicPr>
          <p:cNvPr id="9" name="Picture 8">
            <a:extLst>
              <a:ext uri="{FF2B5EF4-FFF2-40B4-BE49-F238E27FC236}">
                <a16:creationId xmlns:a16="http://schemas.microsoft.com/office/drawing/2014/main" id="{9133A83F-A7B0-4F93-8189-43C1E9EEF12D}"/>
              </a:ext>
            </a:extLst>
          </p:cNvPr>
          <p:cNvPicPr>
            <a:picLocks noChangeAspect="1"/>
          </p:cNvPicPr>
          <p:nvPr/>
        </p:nvPicPr>
        <p:blipFill rotWithShape="1">
          <a:blip r:embed="rId6"/>
          <a:srcRect t="10011" b="4575"/>
          <a:stretch/>
        </p:blipFill>
        <p:spPr>
          <a:xfrm>
            <a:off x="6744406" y="116622"/>
            <a:ext cx="3240160" cy="2083400"/>
          </a:xfrm>
          <a:prstGeom prst="rect">
            <a:avLst/>
          </a:prstGeom>
        </p:spPr>
      </p:pic>
      <p:cxnSp>
        <p:nvCxnSpPr>
          <p:cNvPr id="14" name="Straight Arrow Connector 13">
            <a:extLst>
              <a:ext uri="{FF2B5EF4-FFF2-40B4-BE49-F238E27FC236}">
                <a16:creationId xmlns:a16="http://schemas.microsoft.com/office/drawing/2014/main" id="{57E5E0C9-C790-4816-BCD6-9577C88FAFCD}"/>
              </a:ext>
            </a:extLst>
          </p:cNvPr>
          <p:cNvCxnSpPr>
            <a:cxnSpLocks/>
            <a:stCxn id="11" idx="2"/>
          </p:cNvCxnSpPr>
          <p:nvPr/>
        </p:nvCxnSpPr>
        <p:spPr>
          <a:xfrm flipH="1">
            <a:off x="4138887" y="237178"/>
            <a:ext cx="4185136" cy="10519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3">
            <a:extLst>
              <a:ext uri="{FF2B5EF4-FFF2-40B4-BE49-F238E27FC236}">
                <a16:creationId xmlns:a16="http://schemas.microsoft.com/office/drawing/2014/main" id="{8F73DE83-9FCF-43F0-81C6-2E8336C33548}"/>
              </a:ext>
            </a:extLst>
          </p:cNvPr>
          <p:cNvSpPr txBox="1">
            <a:spLocks/>
          </p:cNvSpPr>
          <p:nvPr/>
        </p:nvSpPr>
        <p:spPr>
          <a:xfrm>
            <a:off x="9954580" y="85946"/>
            <a:ext cx="2237419" cy="600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t>(Measures distance to ceiling and surrounding)</a:t>
            </a:r>
          </a:p>
        </p:txBody>
      </p:sp>
      <p:sp>
        <p:nvSpPr>
          <p:cNvPr id="11" name="Oval 10">
            <a:extLst>
              <a:ext uri="{FF2B5EF4-FFF2-40B4-BE49-F238E27FC236}">
                <a16:creationId xmlns:a16="http://schemas.microsoft.com/office/drawing/2014/main" id="{0A0511CA-AD55-4620-9C1C-242F9F295D11}"/>
              </a:ext>
            </a:extLst>
          </p:cNvPr>
          <p:cNvSpPr/>
          <p:nvPr/>
        </p:nvSpPr>
        <p:spPr>
          <a:xfrm>
            <a:off x="8324023" y="61760"/>
            <a:ext cx="667063" cy="3508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a:extLst>
              <a:ext uri="{FF2B5EF4-FFF2-40B4-BE49-F238E27FC236}">
                <a16:creationId xmlns:a16="http://schemas.microsoft.com/office/drawing/2014/main" id="{A22620A6-48C3-4151-B477-3FB11F2B1AEA}"/>
              </a:ext>
            </a:extLst>
          </p:cNvPr>
          <p:cNvSpPr/>
          <p:nvPr/>
        </p:nvSpPr>
        <p:spPr>
          <a:xfrm>
            <a:off x="8078173" y="1582014"/>
            <a:ext cx="912913" cy="6180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Straight Arrow Connector 17">
            <a:extLst>
              <a:ext uri="{FF2B5EF4-FFF2-40B4-BE49-F238E27FC236}">
                <a16:creationId xmlns:a16="http://schemas.microsoft.com/office/drawing/2014/main" id="{F560BFFB-7634-489C-BAD4-E23288111A78}"/>
              </a:ext>
            </a:extLst>
          </p:cNvPr>
          <p:cNvCxnSpPr>
            <a:cxnSpLocks/>
            <a:stCxn id="17" idx="2"/>
          </p:cNvCxnSpPr>
          <p:nvPr/>
        </p:nvCxnSpPr>
        <p:spPr>
          <a:xfrm flipH="1" flipV="1">
            <a:off x="6623879" y="1682401"/>
            <a:ext cx="1454294" cy="2086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EF994AC-C299-41B9-BCD9-0531610E1C5B}"/>
              </a:ext>
            </a:extLst>
          </p:cNvPr>
          <p:cNvCxnSpPr>
            <a:cxnSpLocks/>
          </p:cNvCxnSpPr>
          <p:nvPr/>
        </p:nvCxnSpPr>
        <p:spPr>
          <a:xfrm flipH="1">
            <a:off x="6300843" y="4209280"/>
            <a:ext cx="1119572" cy="1155559"/>
          </a:xfrm>
          <a:prstGeom prst="straightConnector1">
            <a:avLst/>
          </a:prstGeom>
          <a:ln w="19050">
            <a:solidFill>
              <a:srgbClr val="CDFA0E"/>
            </a:solidFill>
            <a:tailEnd type="triangle"/>
          </a:ln>
        </p:spPr>
        <p:style>
          <a:lnRef idx="1">
            <a:schemeClr val="accent1"/>
          </a:lnRef>
          <a:fillRef idx="0">
            <a:schemeClr val="accent1"/>
          </a:fillRef>
          <a:effectRef idx="0">
            <a:schemeClr val="accent1"/>
          </a:effectRef>
          <a:fontRef idx="minor">
            <a:schemeClr val="tx1"/>
          </a:fontRef>
        </p:style>
      </p:cxnSp>
      <p:sp>
        <p:nvSpPr>
          <p:cNvPr id="45" name="Content Placeholder 3">
            <a:extLst>
              <a:ext uri="{FF2B5EF4-FFF2-40B4-BE49-F238E27FC236}">
                <a16:creationId xmlns:a16="http://schemas.microsoft.com/office/drawing/2014/main" id="{3DB5AFC3-7112-47D6-AF4D-2BF85BD47F10}"/>
              </a:ext>
            </a:extLst>
          </p:cNvPr>
          <p:cNvSpPr txBox="1">
            <a:spLocks/>
          </p:cNvSpPr>
          <p:nvPr/>
        </p:nvSpPr>
        <p:spPr>
          <a:xfrm>
            <a:off x="4766508" y="5327539"/>
            <a:ext cx="2978413" cy="81404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n w="0"/>
                <a:solidFill>
                  <a:srgbClr val="CDFA0E"/>
                </a:solidFill>
                <a:effectLst>
                  <a:outerShdw blurRad="38100" dist="38100" dir="2700000" algn="tl">
                    <a:srgbClr val="000000">
                      <a:alpha val="43137"/>
                    </a:srgbClr>
                  </a:outerShdw>
                </a:effectLst>
              </a:rPr>
              <a:t>Flexible Flat Cable (FFC)</a:t>
            </a:r>
            <a:endParaRPr lang="en-US" altLang="zh-CN" sz="2000" b="1" dirty="0">
              <a:solidFill>
                <a:srgbClr val="CDFA0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084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AD08DB28-243A-4FF1-8930-B00A27635619}"/>
              </a:ext>
            </a:extLst>
          </p:cNvPr>
          <p:cNvGrpSpPr/>
          <p:nvPr/>
        </p:nvGrpSpPr>
        <p:grpSpPr>
          <a:xfrm>
            <a:off x="1275319" y="-3732"/>
            <a:ext cx="10916680" cy="6861732"/>
            <a:chOff x="1275319" y="-3732"/>
            <a:chExt cx="10916680" cy="6861732"/>
          </a:xfrm>
        </p:grpSpPr>
        <p:sp>
          <p:nvSpPr>
            <p:cNvPr id="7" name="Right Triangle 6">
              <a:extLst>
                <a:ext uri="{FF2B5EF4-FFF2-40B4-BE49-F238E27FC236}">
                  <a16:creationId xmlns:a16="http://schemas.microsoft.com/office/drawing/2014/main" id="{69C7D59D-570F-48DA-AA07-562F96F0B3BF}"/>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Rectangle 5">
              <a:extLst>
                <a:ext uri="{FF2B5EF4-FFF2-40B4-BE49-F238E27FC236}">
                  <a16:creationId xmlns:a16="http://schemas.microsoft.com/office/drawing/2014/main" id="{6F771A69-0B35-4B46-8C84-9439CB221341}"/>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grpSp>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46838">
            <a:off x="-353158" y="3635583"/>
            <a:ext cx="2469948" cy="766624"/>
          </a:xfrm>
        </p:spPr>
        <p:txBody>
          <a:bodyPr>
            <a:noAutofit/>
          </a:bodyPr>
          <a:lstStyle/>
          <a:p>
            <a:pPr algn="r">
              <a:spcBef>
                <a:spcPts val="1000"/>
              </a:spcBef>
            </a:pPr>
            <a:r>
              <a:rPr lang="en-US" altLang="zh-CN" sz="3600" dirty="0">
                <a:latin typeface="+mn-lt"/>
                <a:ea typeface="+mn-ea"/>
                <a:cs typeface="+mn-cs"/>
              </a:rPr>
              <a:t>PCB Test	</a:t>
            </a:r>
            <a:endParaRPr lang="zh-CN" altLang="en-US" sz="3600" dirty="0">
              <a:latin typeface="+mn-lt"/>
              <a:ea typeface="+mn-ea"/>
              <a:cs typeface="+mn-cs"/>
            </a:endParaRPr>
          </a:p>
        </p:txBody>
      </p:sp>
      <p:sp>
        <p:nvSpPr>
          <p:cNvPr id="35" name="TextBox 34">
            <a:extLst>
              <a:ext uri="{FF2B5EF4-FFF2-40B4-BE49-F238E27FC236}">
                <a16:creationId xmlns:a16="http://schemas.microsoft.com/office/drawing/2014/main" id="{9BCD052C-063D-4B1D-802C-E4AAA7CB96B6}"/>
              </a:ext>
            </a:extLst>
          </p:cNvPr>
          <p:cNvSpPr txBox="1"/>
          <p:nvPr/>
        </p:nvSpPr>
        <p:spPr>
          <a:xfrm>
            <a:off x="2178778" y="306329"/>
            <a:ext cx="5279647" cy="2554545"/>
          </a:xfrm>
          <a:prstGeom prst="rect">
            <a:avLst/>
          </a:prstGeom>
          <a:noFill/>
        </p:spPr>
        <p:txBody>
          <a:bodyPr wrap="square" rtlCol="0">
            <a:spAutoFit/>
          </a:bodyPr>
          <a:lstStyle/>
          <a:p>
            <a:r>
              <a:rPr lang="en-US" altLang="zh-CN" sz="2000" b="1" dirty="0"/>
              <a:t>Connection test: </a:t>
            </a:r>
          </a:p>
          <a:p>
            <a:r>
              <a:rPr lang="en-US" altLang="zh-CN" sz="2000" dirty="0"/>
              <a:t>Check if FFC connectors are successfully soldered, and if pins are correctly connected.</a:t>
            </a:r>
          </a:p>
          <a:p>
            <a:endParaRPr lang="en-US" altLang="zh-CN" sz="2000" dirty="0"/>
          </a:p>
          <a:p>
            <a:r>
              <a:rPr lang="en-US" altLang="zh-CN" sz="2000" b="1" dirty="0"/>
              <a:t>Result:</a:t>
            </a:r>
          </a:p>
          <a:p>
            <a:r>
              <a:rPr lang="en-US" altLang="zh-CN" sz="2000" dirty="0"/>
              <a:t>Multi-ranger deck is recognized by Crazyflie PC client. No error was reported. All decks are fully functioning together.</a:t>
            </a:r>
            <a:endParaRPr lang="zh-CN" altLang="en-US" sz="2000" dirty="0"/>
          </a:p>
        </p:txBody>
      </p:sp>
      <p:pic>
        <p:nvPicPr>
          <p:cNvPr id="15" name="Picture 14" descr="Table&#10;&#10;Description automatically generated">
            <a:extLst>
              <a:ext uri="{FF2B5EF4-FFF2-40B4-BE49-F238E27FC236}">
                <a16:creationId xmlns:a16="http://schemas.microsoft.com/office/drawing/2014/main" id="{E21DE121-0A45-4137-BCA6-F48539BE17BA}"/>
              </a:ext>
            </a:extLst>
          </p:cNvPr>
          <p:cNvPicPr>
            <a:picLocks noChangeAspect="1"/>
          </p:cNvPicPr>
          <p:nvPr/>
        </p:nvPicPr>
        <p:blipFill rotWithShape="1">
          <a:blip r:embed="rId3">
            <a:extLst>
              <a:ext uri="{28A0092B-C50C-407E-A947-70E740481C1C}">
                <a14:useLocalDpi xmlns:a14="http://schemas.microsoft.com/office/drawing/2010/main" val="0"/>
              </a:ext>
            </a:extLst>
          </a:blip>
          <a:srcRect l="4214" t="21834" r="20222"/>
          <a:stretch/>
        </p:blipFill>
        <p:spPr>
          <a:xfrm>
            <a:off x="7819308" y="256564"/>
            <a:ext cx="3778580" cy="2595831"/>
          </a:xfrm>
          <a:prstGeom prst="rect">
            <a:avLst/>
          </a:prstGeom>
        </p:spPr>
      </p:pic>
      <p:sp>
        <p:nvSpPr>
          <p:cNvPr id="4" name="TextBox 3">
            <a:extLst>
              <a:ext uri="{FF2B5EF4-FFF2-40B4-BE49-F238E27FC236}">
                <a16:creationId xmlns:a16="http://schemas.microsoft.com/office/drawing/2014/main" id="{26D513C3-56F3-458A-B4AF-0A9A6CB17C01}"/>
              </a:ext>
            </a:extLst>
          </p:cNvPr>
          <p:cNvSpPr txBox="1"/>
          <p:nvPr/>
        </p:nvSpPr>
        <p:spPr>
          <a:xfrm>
            <a:off x="3811851" y="6549194"/>
            <a:ext cx="1875835" cy="246221"/>
          </a:xfrm>
          <a:prstGeom prst="rect">
            <a:avLst/>
          </a:prstGeom>
          <a:noFill/>
        </p:spPr>
        <p:txBody>
          <a:bodyPr wrap="none" rtlCol="0">
            <a:spAutoFit/>
          </a:bodyPr>
          <a:lstStyle/>
          <a:p>
            <a:r>
              <a:rPr lang="en-US" altLang="zh-CN" sz="1000" dirty="0">
                <a:hlinkClick r:id="rId4"/>
              </a:rPr>
              <a:t>https://youtu.be/XsmHnefhABg</a:t>
            </a:r>
            <a:r>
              <a:rPr lang="en-US" altLang="zh-CN" sz="1000" dirty="0"/>
              <a:t> </a:t>
            </a:r>
            <a:endParaRPr lang="zh-CN" altLang="en-US" sz="1000" dirty="0"/>
          </a:p>
        </p:txBody>
      </p:sp>
      <p:pic>
        <p:nvPicPr>
          <p:cNvPr id="5" name="Online Media 4" title="PCB deck connector connection test">
            <a:hlinkClick r:id="" action="ppaction://media"/>
            <a:extLst>
              <a:ext uri="{FF2B5EF4-FFF2-40B4-BE49-F238E27FC236}">
                <a16:creationId xmlns:a16="http://schemas.microsoft.com/office/drawing/2014/main" id="{C148AA9D-885A-40DF-AA0B-6F6BE4CD3C20}"/>
              </a:ext>
            </a:extLst>
          </p:cNvPr>
          <p:cNvPicPr>
            <a:picLocks noRot="1" noChangeAspect="1"/>
          </p:cNvPicPr>
          <p:nvPr>
            <a:videoFile r:link="rId1"/>
          </p:nvPr>
        </p:nvPicPr>
        <p:blipFill>
          <a:blip r:embed="rId5"/>
          <a:stretch>
            <a:fillRect/>
          </a:stretch>
        </p:blipFill>
        <p:spPr>
          <a:xfrm>
            <a:off x="3911812" y="3042251"/>
            <a:ext cx="6132474" cy="3464848"/>
          </a:xfrm>
          <a:prstGeom prst="rect">
            <a:avLst/>
          </a:prstGeom>
        </p:spPr>
      </p:pic>
    </p:spTree>
    <p:extLst>
      <p:ext uri="{BB962C8B-B14F-4D97-AF65-F5344CB8AC3E}">
        <p14:creationId xmlns:p14="http://schemas.microsoft.com/office/powerpoint/2010/main" val="32807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E6E14D62-880F-4045-8F10-2D9F5A477D72}"/>
              </a:ext>
            </a:extLst>
          </p:cNvPr>
          <p:cNvGrpSpPr/>
          <p:nvPr/>
        </p:nvGrpSpPr>
        <p:grpSpPr>
          <a:xfrm>
            <a:off x="1275319" y="-3732"/>
            <a:ext cx="10916680" cy="6861732"/>
            <a:chOff x="1275319" y="-3732"/>
            <a:chExt cx="10916680" cy="6861732"/>
          </a:xfrm>
        </p:grpSpPr>
        <p:sp>
          <p:nvSpPr>
            <p:cNvPr id="13" name="Right Triangle 12">
              <a:extLst>
                <a:ext uri="{FF2B5EF4-FFF2-40B4-BE49-F238E27FC236}">
                  <a16:creationId xmlns:a16="http://schemas.microsoft.com/office/drawing/2014/main" id="{5558D7B1-AF95-4535-A9E6-A6E3D52C83CE}"/>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ectangle 13">
              <a:extLst>
                <a:ext uri="{FF2B5EF4-FFF2-40B4-BE49-F238E27FC236}">
                  <a16:creationId xmlns:a16="http://schemas.microsoft.com/office/drawing/2014/main" id="{973E809B-9608-4052-81F4-499DA76EE086}"/>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5" name="Rectangle 14">
            <a:extLst>
              <a:ext uri="{FF2B5EF4-FFF2-40B4-BE49-F238E27FC236}">
                <a16:creationId xmlns:a16="http://schemas.microsoft.com/office/drawing/2014/main" id="{AA141A5B-193C-41D1-B6E7-37FF58F9F33F}"/>
              </a:ext>
            </a:extLst>
          </p:cNvPr>
          <p:cNvSpPr/>
          <p:nvPr/>
        </p:nvSpPr>
        <p:spPr>
          <a:xfrm>
            <a:off x="1973680" y="68585"/>
            <a:ext cx="10027820" cy="671103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3C64F3-D1C9-4977-BE21-32A78AD041B3}"/>
                  </a:ext>
                </a:extLst>
              </p:cNvPr>
              <p:cNvSpPr>
                <a:spLocks noGrp="1"/>
              </p:cNvSpPr>
              <p:nvPr>
                <p:ph idx="1"/>
              </p:nvPr>
            </p:nvSpPr>
            <p:spPr>
              <a:xfrm>
                <a:off x="1973678" y="205501"/>
                <a:ext cx="10027820" cy="3223499"/>
              </a:xfrm>
            </p:spPr>
            <p:txBody>
              <a:bodyPr anchor="t">
                <a:normAutofit/>
              </a:bodyPr>
              <a:lstStyle/>
              <a:p>
                <a:r>
                  <a:rPr lang="en-US" altLang="zh-CN" sz="2000" b="1" dirty="0"/>
                  <a:t>Larger virtual antenna array size:</a:t>
                </a:r>
                <a:r>
                  <a:rPr lang="en-US" altLang="zh-CN" sz="2000" dirty="0"/>
                  <a:t>	</a:t>
                </a:r>
              </a:p>
              <a:p>
                <a:pPr lvl="1"/>
                <a:r>
                  <a:rPr lang="en-US" altLang="zh-CN" sz="1600" b="1" u="sng" dirty="0"/>
                  <a:t>64X8 </a:t>
                </a:r>
                <a:r>
                  <a:rPr lang="zh-CN" altLang="en-US" sz="1600" b="1" u="sng" dirty="0"/>
                  <a:t>→ </a:t>
                </a:r>
                <a:r>
                  <a:rPr lang="en-US" altLang="zh-CN" sz="1600" b="1" u="sng" dirty="0"/>
                  <a:t>64x24</a:t>
                </a:r>
              </a:p>
              <a:p>
                <a:pPr lvl="1"/>
                <a:r>
                  <a:rPr lang="en-US" altLang="zh-CN" sz="1600" dirty="0"/>
                  <a:t>Better resolution in azimuth: </a:t>
                </a:r>
                <a14:m>
                  <m:oMath xmlns:m="http://schemas.openxmlformats.org/officeDocument/2006/math">
                    <m:r>
                      <a:rPr lang="en-US" altLang="zh-CN" sz="1600" b="1" i="1" u="sng" smtClean="0">
                        <a:latin typeface="Cambria Math" panose="02040503050406030204" pitchFamily="18" charset="0"/>
                      </a:rPr>
                      <m:t>𝟏𝟓</m:t>
                    </m:r>
                    <m:r>
                      <a:rPr lang="en-US" altLang="zh-CN" sz="1600" b="1" i="1" u="sng" smtClean="0">
                        <a:latin typeface="Cambria Math" panose="02040503050406030204" pitchFamily="18" charset="0"/>
                      </a:rPr>
                      <m:t>°→</m:t>
                    </m:r>
                    <m:r>
                      <a:rPr lang="en-US" altLang="zh-CN" sz="1600" b="1" i="1" u="sng" smtClean="0">
                        <a:latin typeface="Cambria Math" panose="02040503050406030204" pitchFamily="18" charset="0"/>
                      </a:rPr>
                      <m:t>𝟓</m:t>
                    </m:r>
                    <m:r>
                      <a:rPr lang="en-US" altLang="zh-CN" sz="1600" b="1" i="1" u="sng" smtClean="0">
                        <a:latin typeface="Cambria Math" panose="02040503050406030204" pitchFamily="18" charset="0"/>
                      </a:rPr>
                      <m:t>°</m:t>
                    </m:r>
                  </m:oMath>
                </a14:m>
                <a:endParaRPr lang="en-US" altLang="zh-CN" sz="1600" b="1" u="sng" dirty="0"/>
              </a:p>
              <a:p>
                <a:r>
                  <a:rPr lang="en-US" altLang="zh-CN" sz="2000" b="1" dirty="0"/>
                  <a:t>Synthesize data using CAD models for model training</a:t>
                </a:r>
              </a:p>
              <a:p>
                <a:pPr lvl="1"/>
                <a:r>
                  <a:rPr lang="en-US" altLang="zh-CN" sz="1600" dirty="0"/>
                  <a:t>One real data sample takes up to </a:t>
                </a:r>
                <a:r>
                  <a:rPr lang="en-US" altLang="zh-CN" sz="1600" b="1" u="sng" dirty="0"/>
                  <a:t>1 hours </a:t>
                </a:r>
                <a:r>
                  <a:rPr lang="en-US" altLang="zh-CN" sz="1600" dirty="0"/>
                  <a:t>for one scenario.</a:t>
                </a:r>
              </a:p>
              <a:p>
                <a:pPr lvl="1"/>
                <a:r>
                  <a:rPr lang="en-US" altLang="zh-CN" sz="1600" dirty="0"/>
                  <a:t>One synthesized data sample takes about </a:t>
                </a:r>
                <a:r>
                  <a:rPr lang="en-US" altLang="zh-CN" sz="1600" b="1" u="sng" dirty="0"/>
                  <a:t>1.5 minutes </a:t>
                </a:r>
                <a:r>
                  <a:rPr lang="en-US" altLang="zh-CN" sz="1600" dirty="0"/>
                  <a:t>for one scenario.</a:t>
                </a:r>
              </a:p>
              <a:p>
                <a:pPr lvl="1"/>
                <a:r>
                  <a:rPr lang="en-US" altLang="zh-CN" sz="1600" dirty="0"/>
                  <a:t>Speed up data sample collecting process</a:t>
                </a:r>
              </a:p>
              <a:p>
                <a:r>
                  <a:rPr lang="en-US" altLang="zh-CN" sz="2000" b="1" dirty="0"/>
                  <a:t>Matching the coordinate systems of radar 3D intensity maps and camera 2D depth images</a:t>
                </a:r>
              </a:p>
              <a:p>
                <a:pPr lvl="1"/>
                <a:r>
                  <a:rPr lang="en-US" altLang="zh-CN" sz="1600" b="1" u="sng" dirty="0"/>
                  <a:t>Spherical Coordinates </a:t>
                </a:r>
                <a14:m>
                  <m:oMath xmlns:m="http://schemas.openxmlformats.org/officeDocument/2006/math">
                    <m:r>
                      <a:rPr lang="en-US" altLang="zh-CN" sz="1600" b="1" i="1" u="sng" smtClean="0">
                        <a:latin typeface="Cambria Math" panose="02040503050406030204" pitchFamily="18" charset="0"/>
                      </a:rPr>
                      <m:t>→</m:t>
                    </m:r>
                  </m:oMath>
                </a14:m>
                <a:r>
                  <a:rPr lang="en-US" altLang="zh-CN" sz="1600" b="1" u="sng" dirty="0"/>
                  <a:t> Cartesian Coordinates</a:t>
                </a:r>
              </a:p>
              <a:p>
                <a:pPr lvl="1"/>
                <a:endParaRPr lang="en-US" altLang="zh-CN" sz="1600" dirty="0"/>
              </a:p>
              <a:p>
                <a:pPr lvl="1"/>
                <a:endParaRPr lang="en-US" altLang="zh-CN" sz="1600" dirty="0"/>
              </a:p>
              <a:p>
                <a:pPr marL="457200" lvl="1" indent="0">
                  <a:buNone/>
                </a:pPr>
                <a:endParaRPr lang="en-US" altLang="zh-CN" sz="1600" dirty="0"/>
              </a:p>
            </p:txBody>
          </p:sp>
        </mc:Choice>
        <mc:Fallback xmlns="">
          <p:sp>
            <p:nvSpPr>
              <p:cNvPr id="3" name="Content Placeholder 2">
                <a:extLst>
                  <a:ext uri="{FF2B5EF4-FFF2-40B4-BE49-F238E27FC236}">
                    <a16:creationId xmlns:a16="http://schemas.microsoft.com/office/drawing/2014/main" id="{4F3C64F3-D1C9-4977-BE21-32A78AD041B3}"/>
                  </a:ext>
                </a:extLst>
              </p:cNvPr>
              <p:cNvSpPr>
                <a:spLocks noGrp="1" noRot="1" noChangeAspect="1" noMove="1" noResize="1" noEditPoints="1" noAdjustHandles="1" noChangeArrowheads="1" noChangeShapeType="1" noTextEdit="1"/>
              </p:cNvSpPr>
              <p:nvPr>
                <p:ph idx="1"/>
              </p:nvPr>
            </p:nvSpPr>
            <p:spPr>
              <a:xfrm>
                <a:off x="1973678" y="205501"/>
                <a:ext cx="10027820" cy="3223499"/>
              </a:xfrm>
              <a:blipFill>
                <a:blip r:embed="rId2"/>
                <a:stretch>
                  <a:fillRect l="-547" t="-2079"/>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91989">
            <a:off x="-927152" y="3410926"/>
            <a:ext cx="3383025" cy="1187187"/>
          </a:xfrm>
        </p:spPr>
        <p:txBody>
          <a:bodyPr>
            <a:noAutofit/>
          </a:bodyPr>
          <a:lstStyle/>
          <a:p>
            <a:pPr algn="r">
              <a:spcBef>
                <a:spcPts val="1000"/>
              </a:spcBef>
            </a:pPr>
            <a:r>
              <a:rPr lang="en-US" altLang="zh-CN" sz="3000" dirty="0">
                <a:latin typeface="+mn-lt"/>
                <a:ea typeface="+mn-ea"/>
                <a:cs typeface="+mn-cs"/>
              </a:rPr>
              <a:t>Design </a:t>
            </a:r>
            <a:br>
              <a:rPr lang="en-US" altLang="zh-CN" sz="3000" dirty="0">
                <a:latin typeface="+mn-lt"/>
                <a:ea typeface="+mn-ea"/>
                <a:cs typeface="+mn-cs"/>
              </a:rPr>
            </a:br>
            <a:r>
              <a:rPr lang="en-US" altLang="zh-CN" sz="3000" dirty="0">
                <a:latin typeface="+mn-lt"/>
                <a:ea typeface="+mn-ea"/>
                <a:cs typeface="+mn-cs"/>
              </a:rPr>
              <a:t>Improvements	</a:t>
            </a:r>
            <a:endParaRPr lang="zh-CN" altLang="en-US" sz="3000" dirty="0">
              <a:latin typeface="+mn-lt"/>
              <a:ea typeface="+mn-ea"/>
              <a:cs typeface="+mn-cs"/>
            </a:endParaRPr>
          </a:p>
        </p:txBody>
      </p:sp>
      <p:grpSp>
        <p:nvGrpSpPr>
          <p:cNvPr id="26" name="Group 25">
            <a:extLst>
              <a:ext uri="{FF2B5EF4-FFF2-40B4-BE49-F238E27FC236}">
                <a16:creationId xmlns:a16="http://schemas.microsoft.com/office/drawing/2014/main" id="{1F549F92-6917-457F-99E6-CAA6218398C1}"/>
              </a:ext>
            </a:extLst>
          </p:cNvPr>
          <p:cNvGrpSpPr/>
          <p:nvPr/>
        </p:nvGrpSpPr>
        <p:grpSpPr>
          <a:xfrm>
            <a:off x="2269052" y="3193561"/>
            <a:ext cx="9288083" cy="3072555"/>
            <a:chOff x="1592240" y="4509558"/>
            <a:chExt cx="6423853" cy="2397643"/>
          </a:xfrm>
        </p:grpSpPr>
        <p:pic>
          <p:nvPicPr>
            <p:cNvPr id="23" name="Picture 22" descr="Chart&#10;&#10;Description automatically generated">
              <a:extLst>
                <a:ext uri="{FF2B5EF4-FFF2-40B4-BE49-F238E27FC236}">
                  <a16:creationId xmlns:a16="http://schemas.microsoft.com/office/drawing/2014/main" id="{1F1BB823-2A12-40CF-B888-EE81A68E6D07}"/>
                </a:ext>
              </a:extLst>
            </p:cNvPr>
            <p:cNvPicPr/>
            <p:nvPr/>
          </p:nvPicPr>
          <p:blipFill rotWithShape="1">
            <a:blip r:embed="rId3">
              <a:extLst>
                <a:ext uri="{28A0092B-C50C-407E-A947-70E740481C1C}">
                  <a14:useLocalDpi xmlns:a14="http://schemas.microsoft.com/office/drawing/2010/main" val="0"/>
                </a:ext>
              </a:extLst>
            </a:blip>
            <a:srcRect t="6950" r="19282" b="4583"/>
            <a:stretch/>
          </p:blipFill>
          <p:spPr>
            <a:xfrm>
              <a:off x="1592240" y="4509558"/>
              <a:ext cx="2909152" cy="2391294"/>
            </a:xfrm>
            <a:prstGeom prst="rect">
              <a:avLst/>
            </a:prstGeom>
            <a:ln>
              <a:solidFill>
                <a:srgbClr val="404040"/>
              </a:solidFill>
              <a:prstDash val="lgDash"/>
            </a:ln>
          </p:spPr>
        </p:pic>
        <p:pic>
          <p:nvPicPr>
            <p:cNvPr id="24" name="Picture 23" descr="Chart&#10;&#10;Description automatically generated">
              <a:extLst>
                <a:ext uri="{FF2B5EF4-FFF2-40B4-BE49-F238E27FC236}">
                  <a16:creationId xmlns:a16="http://schemas.microsoft.com/office/drawing/2014/main" id="{B52DA9CD-5DBC-49C0-B7D0-9807380045F7}"/>
                </a:ext>
              </a:extLst>
            </p:cNvPr>
            <p:cNvPicPr/>
            <p:nvPr/>
          </p:nvPicPr>
          <p:blipFill rotWithShape="1">
            <a:blip r:embed="rId4">
              <a:extLst>
                <a:ext uri="{28A0092B-C50C-407E-A947-70E740481C1C}">
                  <a14:useLocalDpi xmlns:a14="http://schemas.microsoft.com/office/drawing/2010/main" val="0"/>
                </a:ext>
              </a:extLst>
            </a:blip>
            <a:srcRect t="6438" r="19282" b="5097"/>
            <a:stretch/>
          </p:blipFill>
          <p:spPr>
            <a:xfrm>
              <a:off x="5106940" y="4515907"/>
              <a:ext cx="2909153" cy="2391294"/>
            </a:xfrm>
            <a:prstGeom prst="rect">
              <a:avLst/>
            </a:prstGeom>
            <a:ln>
              <a:solidFill>
                <a:srgbClr val="404040"/>
              </a:solidFill>
              <a:prstDash val="lgDash"/>
            </a:ln>
          </p:spPr>
        </p:pic>
        <p:sp>
          <p:nvSpPr>
            <p:cNvPr id="25" name="Arrow: Right 24">
              <a:extLst>
                <a:ext uri="{FF2B5EF4-FFF2-40B4-BE49-F238E27FC236}">
                  <a16:creationId xmlns:a16="http://schemas.microsoft.com/office/drawing/2014/main" id="{9D2B246D-A9DF-45BE-B383-6E06E40D591C}"/>
                </a:ext>
              </a:extLst>
            </p:cNvPr>
            <p:cNvSpPr/>
            <p:nvPr/>
          </p:nvSpPr>
          <p:spPr>
            <a:xfrm>
              <a:off x="4694982" y="5534879"/>
              <a:ext cx="218368" cy="353349"/>
            </a:xfrm>
            <a:prstGeom prst="rightArrow">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grpSp>
      <p:grpSp>
        <p:nvGrpSpPr>
          <p:cNvPr id="167" name="Group 166">
            <a:extLst>
              <a:ext uri="{FF2B5EF4-FFF2-40B4-BE49-F238E27FC236}">
                <a16:creationId xmlns:a16="http://schemas.microsoft.com/office/drawing/2014/main" id="{6DF9DC9B-31F1-4908-A916-C69A767FBF6C}"/>
              </a:ext>
            </a:extLst>
          </p:cNvPr>
          <p:cNvGrpSpPr/>
          <p:nvPr/>
        </p:nvGrpSpPr>
        <p:grpSpPr>
          <a:xfrm>
            <a:off x="9127194" y="205499"/>
            <a:ext cx="1939706" cy="1132255"/>
            <a:chOff x="9127194" y="205499"/>
            <a:chExt cx="1939706" cy="1132255"/>
          </a:xfrm>
        </p:grpSpPr>
        <p:grpSp>
          <p:nvGrpSpPr>
            <p:cNvPr id="146" name="Group 145">
              <a:extLst>
                <a:ext uri="{FF2B5EF4-FFF2-40B4-BE49-F238E27FC236}">
                  <a16:creationId xmlns:a16="http://schemas.microsoft.com/office/drawing/2014/main" id="{FE332B4B-16B9-4677-BAD7-33904816E494}"/>
                </a:ext>
              </a:extLst>
            </p:cNvPr>
            <p:cNvGrpSpPr/>
            <p:nvPr/>
          </p:nvGrpSpPr>
          <p:grpSpPr>
            <a:xfrm>
              <a:off x="9127194" y="205500"/>
              <a:ext cx="1923424" cy="1132254"/>
              <a:chOff x="7570558" y="239561"/>
              <a:chExt cx="1923424" cy="1132254"/>
            </a:xfrm>
          </p:grpSpPr>
          <p:grpSp>
            <p:nvGrpSpPr>
              <p:cNvPr id="85" name="Group 84">
                <a:extLst>
                  <a:ext uri="{FF2B5EF4-FFF2-40B4-BE49-F238E27FC236}">
                    <a16:creationId xmlns:a16="http://schemas.microsoft.com/office/drawing/2014/main" id="{0F3CDD15-41C9-4E8C-8650-6D84002868BD}"/>
                  </a:ext>
                </a:extLst>
              </p:cNvPr>
              <p:cNvGrpSpPr/>
              <p:nvPr/>
            </p:nvGrpSpPr>
            <p:grpSpPr>
              <a:xfrm>
                <a:off x="8108610" y="239561"/>
                <a:ext cx="1385372" cy="765571"/>
                <a:chOff x="8108610" y="239561"/>
                <a:chExt cx="1385372" cy="765571"/>
              </a:xfrm>
            </p:grpSpPr>
            <p:grpSp>
              <p:nvGrpSpPr>
                <p:cNvPr id="62" name="Group 61">
                  <a:extLst>
                    <a:ext uri="{FF2B5EF4-FFF2-40B4-BE49-F238E27FC236}">
                      <a16:creationId xmlns:a16="http://schemas.microsoft.com/office/drawing/2014/main" id="{EDB2C927-7BEC-479D-B5BE-E2006BC5B89E}"/>
                    </a:ext>
                  </a:extLst>
                </p:cNvPr>
                <p:cNvGrpSpPr/>
                <p:nvPr/>
              </p:nvGrpSpPr>
              <p:grpSpPr>
                <a:xfrm>
                  <a:off x="8108610" y="239561"/>
                  <a:ext cx="1385372" cy="765571"/>
                  <a:chOff x="8108610" y="239561"/>
                  <a:chExt cx="1385372" cy="765571"/>
                </a:xfrm>
              </p:grpSpPr>
              <p:grpSp>
                <p:nvGrpSpPr>
                  <p:cNvPr id="34" name="Group 33">
                    <a:extLst>
                      <a:ext uri="{FF2B5EF4-FFF2-40B4-BE49-F238E27FC236}">
                        <a16:creationId xmlns:a16="http://schemas.microsoft.com/office/drawing/2014/main" id="{6AD28561-E3D8-48CD-80DB-81408D424B65}"/>
                      </a:ext>
                    </a:extLst>
                  </p:cNvPr>
                  <p:cNvGrpSpPr/>
                  <p:nvPr/>
                </p:nvGrpSpPr>
                <p:grpSpPr>
                  <a:xfrm flipH="1">
                    <a:off x="8108610" y="241912"/>
                    <a:ext cx="425736" cy="250039"/>
                    <a:chOff x="8534345" y="241912"/>
                    <a:chExt cx="827213" cy="485831"/>
                  </a:xfrm>
                </p:grpSpPr>
                <p:grpSp>
                  <p:nvGrpSpPr>
                    <p:cNvPr id="29" name="Group 28">
                      <a:extLst>
                        <a:ext uri="{FF2B5EF4-FFF2-40B4-BE49-F238E27FC236}">
                          <a16:creationId xmlns:a16="http://schemas.microsoft.com/office/drawing/2014/main" id="{A03EF929-1908-457F-BE5E-B4626FD3CF79}"/>
                        </a:ext>
                      </a:extLst>
                    </p:cNvPr>
                    <p:cNvGrpSpPr/>
                    <p:nvPr/>
                  </p:nvGrpSpPr>
                  <p:grpSpPr>
                    <a:xfrm>
                      <a:off x="9036705" y="241912"/>
                      <a:ext cx="324853" cy="485547"/>
                      <a:chOff x="9454000" y="1843152"/>
                      <a:chExt cx="324853" cy="485547"/>
                    </a:xfrm>
                  </p:grpSpPr>
                  <p:sp>
                    <p:nvSpPr>
                      <p:cNvPr id="5" name="Isosceles Triangle 4">
                        <a:extLst>
                          <a:ext uri="{FF2B5EF4-FFF2-40B4-BE49-F238E27FC236}">
                            <a16:creationId xmlns:a16="http://schemas.microsoft.com/office/drawing/2014/main" id="{9434F4D9-7744-4359-B3D3-9822D967E2E7}"/>
                          </a:ext>
                        </a:extLst>
                      </p:cNvPr>
                      <p:cNvSpPr/>
                      <p:nvPr/>
                    </p:nvSpPr>
                    <p:spPr>
                      <a:xfrm rot="10800000">
                        <a:off x="9454000" y="1843152"/>
                        <a:ext cx="324853" cy="280046"/>
                      </a:xfrm>
                      <a:prstGeom prst="triangle">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Straight Connector 15">
                        <a:extLst>
                          <a:ext uri="{FF2B5EF4-FFF2-40B4-BE49-F238E27FC236}">
                            <a16:creationId xmlns:a16="http://schemas.microsoft.com/office/drawing/2014/main" id="{74D5FF0D-A4F4-49A8-8D79-818F55998E5C}"/>
                          </a:ext>
                        </a:extLst>
                      </p:cNvPr>
                      <p:cNvCxnSpPr>
                        <a:cxnSpLocks/>
                        <a:stCxn id="5" idx="0"/>
                      </p:cNvCxnSpPr>
                      <p:nvPr/>
                    </p:nvCxnSpPr>
                    <p:spPr>
                      <a:xfrm>
                        <a:off x="9616426" y="2123198"/>
                        <a:ext cx="0" cy="205501"/>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E091FE-C97B-4646-8B35-8B7169C958E0}"/>
                          </a:ext>
                        </a:extLst>
                      </p:cNvPr>
                      <p:cNvCxnSpPr>
                        <a:cxnSpLocks/>
                      </p:cNvCxnSpPr>
                      <p:nvPr/>
                    </p:nvCxnSpPr>
                    <p:spPr>
                      <a:xfrm>
                        <a:off x="9454000" y="2328699"/>
                        <a:ext cx="324853"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6FE8894-0E7A-46BA-8044-348552F504B0}"/>
                        </a:ext>
                      </a:extLst>
                    </p:cNvPr>
                    <p:cNvGrpSpPr/>
                    <p:nvPr/>
                  </p:nvGrpSpPr>
                  <p:grpSpPr>
                    <a:xfrm>
                      <a:off x="8534345" y="242196"/>
                      <a:ext cx="324853" cy="485547"/>
                      <a:chOff x="9454000" y="1843152"/>
                      <a:chExt cx="324853" cy="485547"/>
                    </a:xfrm>
                  </p:grpSpPr>
                  <p:sp>
                    <p:nvSpPr>
                      <p:cNvPr id="31" name="Isosceles Triangle 30">
                        <a:extLst>
                          <a:ext uri="{FF2B5EF4-FFF2-40B4-BE49-F238E27FC236}">
                            <a16:creationId xmlns:a16="http://schemas.microsoft.com/office/drawing/2014/main" id="{0C1FFD03-F29D-4008-87E6-95283F40CB3B}"/>
                          </a:ext>
                        </a:extLst>
                      </p:cNvPr>
                      <p:cNvSpPr/>
                      <p:nvPr/>
                    </p:nvSpPr>
                    <p:spPr>
                      <a:xfrm rot="10800000">
                        <a:off x="9454000" y="1843152"/>
                        <a:ext cx="324853" cy="280046"/>
                      </a:xfrm>
                      <a:prstGeom prst="triangle">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Straight Connector 31">
                        <a:extLst>
                          <a:ext uri="{FF2B5EF4-FFF2-40B4-BE49-F238E27FC236}">
                            <a16:creationId xmlns:a16="http://schemas.microsoft.com/office/drawing/2014/main" id="{81903521-C160-4AC1-882B-C127A91DAC5D}"/>
                          </a:ext>
                        </a:extLst>
                      </p:cNvPr>
                      <p:cNvCxnSpPr>
                        <a:cxnSpLocks/>
                        <a:stCxn id="31" idx="0"/>
                      </p:cNvCxnSpPr>
                      <p:nvPr/>
                    </p:nvCxnSpPr>
                    <p:spPr>
                      <a:xfrm>
                        <a:off x="9616426" y="2123198"/>
                        <a:ext cx="0" cy="205501"/>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E3C8BB-5F5E-4BFE-A6CA-A3A07A4F5770}"/>
                          </a:ext>
                        </a:extLst>
                      </p:cNvPr>
                      <p:cNvCxnSpPr>
                        <a:cxnSpLocks/>
                      </p:cNvCxnSpPr>
                      <p:nvPr/>
                    </p:nvCxnSpPr>
                    <p:spPr>
                      <a:xfrm>
                        <a:off x="9454000" y="2328699"/>
                        <a:ext cx="324853"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3BCB357E-E58E-4823-9EBB-A8A2EDE14A28}"/>
                      </a:ext>
                    </a:extLst>
                  </p:cNvPr>
                  <p:cNvGrpSpPr/>
                  <p:nvPr/>
                </p:nvGrpSpPr>
                <p:grpSpPr>
                  <a:xfrm flipH="1">
                    <a:off x="9068246" y="239561"/>
                    <a:ext cx="425736" cy="250039"/>
                    <a:chOff x="8534345" y="241912"/>
                    <a:chExt cx="827213" cy="485831"/>
                  </a:xfrm>
                </p:grpSpPr>
                <p:grpSp>
                  <p:nvGrpSpPr>
                    <p:cNvPr id="36" name="Group 35">
                      <a:extLst>
                        <a:ext uri="{FF2B5EF4-FFF2-40B4-BE49-F238E27FC236}">
                          <a16:creationId xmlns:a16="http://schemas.microsoft.com/office/drawing/2014/main" id="{DD496C16-D56A-4E4B-9003-F2C6B9B5D258}"/>
                        </a:ext>
                      </a:extLst>
                    </p:cNvPr>
                    <p:cNvGrpSpPr/>
                    <p:nvPr/>
                  </p:nvGrpSpPr>
                  <p:grpSpPr>
                    <a:xfrm>
                      <a:off x="9036705" y="241912"/>
                      <a:ext cx="324853" cy="485547"/>
                      <a:chOff x="9454000" y="1843152"/>
                      <a:chExt cx="324853" cy="485547"/>
                    </a:xfrm>
                  </p:grpSpPr>
                  <p:sp>
                    <p:nvSpPr>
                      <p:cNvPr id="41" name="Isosceles Triangle 40">
                        <a:extLst>
                          <a:ext uri="{FF2B5EF4-FFF2-40B4-BE49-F238E27FC236}">
                            <a16:creationId xmlns:a16="http://schemas.microsoft.com/office/drawing/2014/main" id="{6310B767-D304-49CC-A518-F78075514CE3}"/>
                          </a:ext>
                        </a:extLst>
                      </p:cNvPr>
                      <p:cNvSpPr/>
                      <p:nvPr/>
                    </p:nvSpPr>
                    <p:spPr>
                      <a:xfrm rot="10800000">
                        <a:off x="9454000" y="1843152"/>
                        <a:ext cx="324853" cy="280046"/>
                      </a:xfrm>
                      <a:prstGeom prst="triangle">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Straight Connector 41">
                        <a:extLst>
                          <a:ext uri="{FF2B5EF4-FFF2-40B4-BE49-F238E27FC236}">
                            <a16:creationId xmlns:a16="http://schemas.microsoft.com/office/drawing/2014/main" id="{A34531B2-875A-454E-A183-E8646DC9C0E5}"/>
                          </a:ext>
                        </a:extLst>
                      </p:cNvPr>
                      <p:cNvCxnSpPr>
                        <a:cxnSpLocks/>
                        <a:stCxn id="41" idx="0"/>
                      </p:cNvCxnSpPr>
                      <p:nvPr/>
                    </p:nvCxnSpPr>
                    <p:spPr>
                      <a:xfrm>
                        <a:off x="9616426" y="2123198"/>
                        <a:ext cx="0" cy="205501"/>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90C9EA-BAB3-479C-8759-7C96E7864422}"/>
                          </a:ext>
                        </a:extLst>
                      </p:cNvPr>
                      <p:cNvCxnSpPr>
                        <a:cxnSpLocks/>
                      </p:cNvCxnSpPr>
                      <p:nvPr/>
                    </p:nvCxnSpPr>
                    <p:spPr>
                      <a:xfrm>
                        <a:off x="9454000" y="2328699"/>
                        <a:ext cx="324853"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2A94CDA1-47E9-4987-8A9D-D67CBB67CC29}"/>
                        </a:ext>
                      </a:extLst>
                    </p:cNvPr>
                    <p:cNvGrpSpPr/>
                    <p:nvPr/>
                  </p:nvGrpSpPr>
                  <p:grpSpPr>
                    <a:xfrm>
                      <a:off x="8534345" y="242196"/>
                      <a:ext cx="324853" cy="485547"/>
                      <a:chOff x="9454000" y="1843152"/>
                      <a:chExt cx="324853" cy="485547"/>
                    </a:xfrm>
                  </p:grpSpPr>
                  <p:sp>
                    <p:nvSpPr>
                      <p:cNvPr id="38" name="Isosceles Triangle 37">
                        <a:extLst>
                          <a:ext uri="{FF2B5EF4-FFF2-40B4-BE49-F238E27FC236}">
                            <a16:creationId xmlns:a16="http://schemas.microsoft.com/office/drawing/2014/main" id="{D4FFA787-70AA-48DD-935C-7251A6E39D15}"/>
                          </a:ext>
                        </a:extLst>
                      </p:cNvPr>
                      <p:cNvSpPr/>
                      <p:nvPr/>
                    </p:nvSpPr>
                    <p:spPr>
                      <a:xfrm rot="10800000">
                        <a:off x="9454000" y="1843152"/>
                        <a:ext cx="324853" cy="280046"/>
                      </a:xfrm>
                      <a:prstGeom prst="triangle">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Straight Connector 38">
                        <a:extLst>
                          <a:ext uri="{FF2B5EF4-FFF2-40B4-BE49-F238E27FC236}">
                            <a16:creationId xmlns:a16="http://schemas.microsoft.com/office/drawing/2014/main" id="{08FF7057-25BB-484F-B055-FAF008C3F85F}"/>
                          </a:ext>
                        </a:extLst>
                      </p:cNvPr>
                      <p:cNvCxnSpPr>
                        <a:cxnSpLocks/>
                        <a:stCxn id="38" idx="0"/>
                      </p:cNvCxnSpPr>
                      <p:nvPr/>
                    </p:nvCxnSpPr>
                    <p:spPr>
                      <a:xfrm>
                        <a:off x="9616426" y="2123198"/>
                        <a:ext cx="0" cy="205501"/>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94E03C-50B5-4A61-A347-A32E596DC8D0}"/>
                          </a:ext>
                        </a:extLst>
                      </p:cNvPr>
                      <p:cNvCxnSpPr>
                        <a:cxnSpLocks/>
                      </p:cNvCxnSpPr>
                      <p:nvPr/>
                    </p:nvCxnSpPr>
                    <p:spPr>
                      <a:xfrm>
                        <a:off x="9454000" y="2328699"/>
                        <a:ext cx="324853"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34D6E0DD-8278-4CFE-BDF8-76367F26BD5A}"/>
                      </a:ext>
                    </a:extLst>
                  </p:cNvPr>
                  <p:cNvGrpSpPr/>
                  <p:nvPr/>
                </p:nvGrpSpPr>
                <p:grpSpPr>
                  <a:xfrm flipH="1">
                    <a:off x="8108610" y="755093"/>
                    <a:ext cx="425736" cy="250039"/>
                    <a:chOff x="8534345" y="241912"/>
                    <a:chExt cx="827213" cy="485832"/>
                  </a:xfrm>
                </p:grpSpPr>
                <p:grpSp>
                  <p:nvGrpSpPr>
                    <p:cNvPr id="45" name="Group 44">
                      <a:extLst>
                        <a:ext uri="{FF2B5EF4-FFF2-40B4-BE49-F238E27FC236}">
                          <a16:creationId xmlns:a16="http://schemas.microsoft.com/office/drawing/2014/main" id="{70ECBB7B-E814-4EA9-B939-9F813FC895CF}"/>
                        </a:ext>
                      </a:extLst>
                    </p:cNvPr>
                    <p:cNvGrpSpPr/>
                    <p:nvPr/>
                  </p:nvGrpSpPr>
                  <p:grpSpPr>
                    <a:xfrm>
                      <a:off x="9036705" y="241912"/>
                      <a:ext cx="324853" cy="485547"/>
                      <a:chOff x="9454000" y="1843152"/>
                      <a:chExt cx="324853" cy="485547"/>
                    </a:xfrm>
                  </p:grpSpPr>
                  <p:sp>
                    <p:nvSpPr>
                      <p:cNvPr id="50" name="Isosceles Triangle 49">
                        <a:extLst>
                          <a:ext uri="{FF2B5EF4-FFF2-40B4-BE49-F238E27FC236}">
                            <a16:creationId xmlns:a16="http://schemas.microsoft.com/office/drawing/2014/main" id="{8CC84DE5-081E-4C01-B256-E636A0664DEF}"/>
                          </a:ext>
                        </a:extLst>
                      </p:cNvPr>
                      <p:cNvSpPr/>
                      <p:nvPr/>
                    </p:nvSpPr>
                    <p:spPr>
                      <a:xfrm rot="10800000">
                        <a:off x="9454000" y="1843152"/>
                        <a:ext cx="324853" cy="280047"/>
                      </a:xfrm>
                      <a:prstGeom prst="triangle">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Straight Connector 50">
                        <a:extLst>
                          <a:ext uri="{FF2B5EF4-FFF2-40B4-BE49-F238E27FC236}">
                            <a16:creationId xmlns:a16="http://schemas.microsoft.com/office/drawing/2014/main" id="{A9168DB6-AE5D-4946-A526-5095869640F5}"/>
                          </a:ext>
                        </a:extLst>
                      </p:cNvPr>
                      <p:cNvCxnSpPr>
                        <a:cxnSpLocks/>
                        <a:stCxn id="50" idx="0"/>
                      </p:cNvCxnSpPr>
                      <p:nvPr/>
                    </p:nvCxnSpPr>
                    <p:spPr>
                      <a:xfrm>
                        <a:off x="9616427" y="2123198"/>
                        <a:ext cx="0" cy="20550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686FF5-B218-42D9-8E51-29897A811011}"/>
                          </a:ext>
                        </a:extLst>
                      </p:cNvPr>
                      <p:cNvCxnSpPr>
                        <a:cxnSpLocks/>
                      </p:cNvCxnSpPr>
                      <p:nvPr/>
                    </p:nvCxnSpPr>
                    <p:spPr>
                      <a:xfrm>
                        <a:off x="9454000" y="2328699"/>
                        <a:ext cx="324853"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D76B3B34-7732-402C-9669-0B5E4B96D90E}"/>
                        </a:ext>
                      </a:extLst>
                    </p:cNvPr>
                    <p:cNvGrpSpPr/>
                    <p:nvPr/>
                  </p:nvGrpSpPr>
                  <p:grpSpPr>
                    <a:xfrm>
                      <a:off x="8534345" y="242196"/>
                      <a:ext cx="324853" cy="485548"/>
                      <a:chOff x="9454000" y="1843152"/>
                      <a:chExt cx="324853" cy="485548"/>
                    </a:xfrm>
                  </p:grpSpPr>
                  <p:sp>
                    <p:nvSpPr>
                      <p:cNvPr id="47" name="Isosceles Triangle 46">
                        <a:extLst>
                          <a:ext uri="{FF2B5EF4-FFF2-40B4-BE49-F238E27FC236}">
                            <a16:creationId xmlns:a16="http://schemas.microsoft.com/office/drawing/2014/main" id="{4A2E2C5E-E00A-4166-8523-72959744E39D}"/>
                          </a:ext>
                        </a:extLst>
                      </p:cNvPr>
                      <p:cNvSpPr/>
                      <p:nvPr/>
                    </p:nvSpPr>
                    <p:spPr>
                      <a:xfrm rot="10800000">
                        <a:off x="9454000" y="1843152"/>
                        <a:ext cx="324853" cy="280044"/>
                      </a:xfrm>
                      <a:prstGeom prst="triangle">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Straight Connector 47">
                        <a:extLst>
                          <a:ext uri="{FF2B5EF4-FFF2-40B4-BE49-F238E27FC236}">
                            <a16:creationId xmlns:a16="http://schemas.microsoft.com/office/drawing/2014/main" id="{66F170AC-D6FD-43D3-9498-C7490FFC4F9A}"/>
                          </a:ext>
                        </a:extLst>
                      </p:cNvPr>
                      <p:cNvCxnSpPr>
                        <a:cxnSpLocks/>
                        <a:stCxn id="47" idx="0"/>
                      </p:cNvCxnSpPr>
                      <p:nvPr/>
                    </p:nvCxnSpPr>
                    <p:spPr>
                      <a:xfrm>
                        <a:off x="9616427" y="2123198"/>
                        <a:ext cx="0" cy="205502"/>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B37476B-F0B7-4821-99A1-02D66BDBFC39}"/>
                          </a:ext>
                        </a:extLst>
                      </p:cNvPr>
                      <p:cNvCxnSpPr>
                        <a:cxnSpLocks/>
                      </p:cNvCxnSpPr>
                      <p:nvPr/>
                    </p:nvCxnSpPr>
                    <p:spPr>
                      <a:xfrm>
                        <a:off x="9454000" y="2328700"/>
                        <a:ext cx="324853"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69349547-9EA2-4073-B29D-16DA6C221939}"/>
                      </a:ext>
                    </a:extLst>
                  </p:cNvPr>
                  <p:cNvGrpSpPr/>
                  <p:nvPr/>
                </p:nvGrpSpPr>
                <p:grpSpPr>
                  <a:xfrm flipH="1">
                    <a:off x="9068246" y="753193"/>
                    <a:ext cx="425736" cy="250039"/>
                    <a:chOff x="8534345" y="241912"/>
                    <a:chExt cx="827213" cy="485832"/>
                  </a:xfrm>
                </p:grpSpPr>
                <p:grpSp>
                  <p:nvGrpSpPr>
                    <p:cNvPr id="54" name="Group 53">
                      <a:extLst>
                        <a:ext uri="{FF2B5EF4-FFF2-40B4-BE49-F238E27FC236}">
                          <a16:creationId xmlns:a16="http://schemas.microsoft.com/office/drawing/2014/main" id="{7C92B5E7-FA97-426D-8E52-E8C3D5557F9B}"/>
                        </a:ext>
                      </a:extLst>
                    </p:cNvPr>
                    <p:cNvGrpSpPr/>
                    <p:nvPr/>
                  </p:nvGrpSpPr>
                  <p:grpSpPr>
                    <a:xfrm>
                      <a:off x="9036705" y="241912"/>
                      <a:ext cx="324853" cy="485548"/>
                      <a:chOff x="9454000" y="1843152"/>
                      <a:chExt cx="324853" cy="485548"/>
                    </a:xfrm>
                  </p:grpSpPr>
                  <p:sp>
                    <p:nvSpPr>
                      <p:cNvPr id="59" name="Isosceles Triangle 58">
                        <a:extLst>
                          <a:ext uri="{FF2B5EF4-FFF2-40B4-BE49-F238E27FC236}">
                            <a16:creationId xmlns:a16="http://schemas.microsoft.com/office/drawing/2014/main" id="{A6B2FB19-D075-44BD-9C43-69AB7CD75775}"/>
                          </a:ext>
                        </a:extLst>
                      </p:cNvPr>
                      <p:cNvSpPr/>
                      <p:nvPr/>
                    </p:nvSpPr>
                    <p:spPr>
                      <a:xfrm rot="10800000">
                        <a:off x="9454000" y="1843152"/>
                        <a:ext cx="324853" cy="280044"/>
                      </a:xfrm>
                      <a:prstGeom prst="triangle">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Straight Connector 59">
                        <a:extLst>
                          <a:ext uri="{FF2B5EF4-FFF2-40B4-BE49-F238E27FC236}">
                            <a16:creationId xmlns:a16="http://schemas.microsoft.com/office/drawing/2014/main" id="{EE896002-B5DF-490F-8921-0C158B31B754}"/>
                          </a:ext>
                        </a:extLst>
                      </p:cNvPr>
                      <p:cNvCxnSpPr>
                        <a:cxnSpLocks/>
                        <a:stCxn id="59" idx="0"/>
                      </p:cNvCxnSpPr>
                      <p:nvPr/>
                    </p:nvCxnSpPr>
                    <p:spPr>
                      <a:xfrm>
                        <a:off x="9616427" y="2123198"/>
                        <a:ext cx="0" cy="205502"/>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4DE49B9-D0FF-4634-A4F0-5D1D0BA1D4FC}"/>
                          </a:ext>
                        </a:extLst>
                      </p:cNvPr>
                      <p:cNvCxnSpPr>
                        <a:cxnSpLocks/>
                      </p:cNvCxnSpPr>
                      <p:nvPr/>
                    </p:nvCxnSpPr>
                    <p:spPr>
                      <a:xfrm>
                        <a:off x="9454000" y="2328700"/>
                        <a:ext cx="324853"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F6F08B2-0D3C-4CF3-BCEB-C5D76F135BFF}"/>
                        </a:ext>
                      </a:extLst>
                    </p:cNvPr>
                    <p:cNvGrpSpPr/>
                    <p:nvPr/>
                  </p:nvGrpSpPr>
                  <p:grpSpPr>
                    <a:xfrm>
                      <a:off x="8534345" y="242196"/>
                      <a:ext cx="324853" cy="485548"/>
                      <a:chOff x="9454000" y="1843152"/>
                      <a:chExt cx="324853" cy="485548"/>
                    </a:xfrm>
                  </p:grpSpPr>
                  <p:sp>
                    <p:nvSpPr>
                      <p:cNvPr id="56" name="Isosceles Triangle 55">
                        <a:extLst>
                          <a:ext uri="{FF2B5EF4-FFF2-40B4-BE49-F238E27FC236}">
                            <a16:creationId xmlns:a16="http://schemas.microsoft.com/office/drawing/2014/main" id="{39EDC38B-0F89-42DF-9676-BB18C331021F}"/>
                          </a:ext>
                        </a:extLst>
                      </p:cNvPr>
                      <p:cNvSpPr/>
                      <p:nvPr/>
                    </p:nvSpPr>
                    <p:spPr>
                      <a:xfrm rot="10800000">
                        <a:off x="9454000" y="1843152"/>
                        <a:ext cx="324853" cy="280044"/>
                      </a:xfrm>
                      <a:prstGeom prst="triangle">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Straight Connector 56">
                        <a:extLst>
                          <a:ext uri="{FF2B5EF4-FFF2-40B4-BE49-F238E27FC236}">
                            <a16:creationId xmlns:a16="http://schemas.microsoft.com/office/drawing/2014/main" id="{3B21CEB9-8981-4F5B-9849-4CAD0EF1049B}"/>
                          </a:ext>
                        </a:extLst>
                      </p:cNvPr>
                      <p:cNvCxnSpPr>
                        <a:cxnSpLocks/>
                        <a:stCxn id="56" idx="0"/>
                      </p:cNvCxnSpPr>
                      <p:nvPr/>
                    </p:nvCxnSpPr>
                    <p:spPr>
                      <a:xfrm>
                        <a:off x="9616427" y="2123198"/>
                        <a:ext cx="0" cy="205502"/>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CDB035-CF3E-43E5-92DC-407E54A05543}"/>
                          </a:ext>
                        </a:extLst>
                      </p:cNvPr>
                      <p:cNvCxnSpPr>
                        <a:cxnSpLocks/>
                      </p:cNvCxnSpPr>
                      <p:nvPr/>
                    </p:nvCxnSpPr>
                    <p:spPr>
                      <a:xfrm>
                        <a:off x="9454000" y="2328700"/>
                        <a:ext cx="324853"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grpSp>
              </p:grpSp>
            </p:grpSp>
            <p:grpSp>
              <p:nvGrpSpPr>
                <p:cNvPr id="68" name="Group 67">
                  <a:extLst>
                    <a:ext uri="{FF2B5EF4-FFF2-40B4-BE49-F238E27FC236}">
                      <a16:creationId xmlns:a16="http://schemas.microsoft.com/office/drawing/2014/main" id="{478DB682-C942-4F02-9313-9BB8B10E81DB}"/>
                    </a:ext>
                  </a:extLst>
                </p:cNvPr>
                <p:cNvGrpSpPr/>
                <p:nvPr/>
              </p:nvGrpSpPr>
              <p:grpSpPr>
                <a:xfrm>
                  <a:off x="8295488" y="541249"/>
                  <a:ext cx="45719" cy="169815"/>
                  <a:chOff x="8293030" y="546165"/>
                  <a:chExt cx="45719" cy="169815"/>
                </a:xfrm>
              </p:grpSpPr>
              <p:sp>
                <p:nvSpPr>
                  <p:cNvPr id="63" name="Oval 62">
                    <a:extLst>
                      <a:ext uri="{FF2B5EF4-FFF2-40B4-BE49-F238E27FC236}">
                        <a16:creationId xmlns:a16="http://schemas.microsoft.com/office/drawing/2014/main" id="{E3EAA0AE-C6FB-4E0B-878A-B96C44D67E21}"/>
                      </a:ext>
                    </a:extLst>
                  </p:cNvPr>
                  <p:cNvSpPr/>
                  <p:nvPr/>
                </p:nvSpPr>
                <p:spPr>
                  <a:xfrm>
                    <a:off x="8293030" y="546165"/>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Oval 63">
                    <a:extLst>
                      <a:ext uri="{FF2B5EF4-FFF2-40B4-BE49-F238E27FC236}">
                        <a16:creationId xmlns:a16="http://schemas.microsoft.com/office/drawing/2014/main" id="{E3C96C38-2DE7-4067-AD15-7E0F3B4B4A05}"/>
                      </a:ext>
                    </a:extLst>
                  </p:cNvPr>
                  <p:cNvSpPr/>
                  <p:nvPr/>
                </p:nvSpPr>
                <p:spPr>
                  <a:xfrm>
                    <a:off x="8293030" y="608213"/>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Oval 64">
                    <a:extLst>
                      <a:ext uri="{FF2B5EF4-FFF2-40B4-BE49-F238E27FC236}">
                        <a16:creationId xmlns:a16="http://schemas.microsoft.com/office/drawing/2014/main" id="{C3D2614B-1D83-497E-97B6-469455D2D41A}"/>
                      </a:ext>
                    </a:extLst>
                  </p:cNvPr>
                  <p:cNvSpPr/>
                  <p:nvPr/>
                </p:nvSpPr>
                <p:spPr>
                  <a:xfrm>
                    <a:off x="8293030" y="670261"/>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Group 68">
                  <a:extLst>
                    <a:ext uri="{FF2B5EF4-FFF2-40B4-BE49-F238E27FC236}">
                      <a16:creationId xmlns:a16="http://schemas.microsoft.com/office/drawing/2014/main" id="{886E2C84-FDC9-43E5-B5B0-D2C06B31E3BD}"/>
                    </a:ext>
                  </a:extLst>
                </p:cNvPr>
                <p:cNvGrpSpPr/>
                <p:nvPr/>
              </p:nvGrpSpPr>
              <p:grpSpPr>
                <a:xfrm>
                  <a:off x="9256592" y="541249"/>
                  <a:ext cx="45719" cy="169815"/>
                  <a:chOff x="8293030" y="546165"/>
                  <a:chExt cx="45719" cy="169815"/>
                </a:xfrm>
              </p:grpSpPr>
              <p:sp>
                <p:nvSpPr>
                  <p:cNvPr id="70" name="Oval 69">
                    <a:extLst>
                      <a:ext uri="{FF2B5EF4-FFF2-40B4-BE49-F238E27FC236}">
                        <a16:creationId xmlns:a16="http://schemas.microsoft.com/office/drawing/2014/main" id="{5C8B17DE-6CE4-4C90-9737-10377E41F72E}"/>
                      </a:ext>
                    </a:extLst>
                  </p:cNvPr>
                  <p:cNvSpPr/>
                  <p:nvPr/>
                </p:nvSpPr>
                <p:spPr>
                  <a:xfrm>
                    <a:off x="8293030" y="546165"/>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Oval 70">
                    <a:extLst>
                      <a:ext uri="{FF2B5EF4-FFF2-40B4-BE49-F238E27FC236}">
                        <a16:creationId xmlns:a16="http://schemas.microsoft.com/office/drawing/2014/main" id="{B157104D-E5F2-429C-8515-D048E6BBC0F1}"/>
                      </a:ext>
                    </a:extLst>
                  </p:cNvPr>
                  <p:cNvSpPr/>
                  <p:nvPr/>
                </p:nvSpPr>
                <p:spPr>
                  <a:xfrm>
                    <a:off x="8293030" y="608213"/>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Oval 71">
                    <a:extLst>
                      <a:ext uri="{FF2B5EF4-FFF2-40B4-BE49-F238E27FC236}">
                        <a16:creationId xmlns:a16="http://schemas.microsoft.com/office/drawing/2014/main" id="{EA4B0D7F-347B-4A4B-AEC9-2D45E6F47447}"/>
                      </a:ext>
                    </a:extLst>
                  </p:cNvPr>
                  <p:cNvSpPr/>
                  <p:nvPr/>
                </p:nvSpPr>
                <p:spPr>
                  <a:xfrm>
                    <a:off x="8293030" y="670261"/>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Group 72">
                  <a:extLst>
                    <a:ext uri="{FF2B5EF4-FFF2-40B4-BE49-F238E27FC236}">
                      <a16:creationId xmlns:a16="http://schemas.microsoft.com/office/drawing/2014/main" id="{414DB498-1CD1-404E-9AE5-323C58D71CDF}"/>
                    </a:ext>
                  </a:extLst>
                </p:cNvPr>
                <p:cNvGrpSpPr/>
                <p:nvPr/>
              </p:nvGrpSpPr>
              <p:grpSpPr>
                <a:xfrm rot="18900000">
                  <a:off x="8773369" y="541249"/>
                  <a:ext cx="45719" cy="169815"/>
                  <a:chOff x="8293030" y="546165"/>
                  <a:chExt cx="45719" cy="169815"/>
                </a:xfrm>
              </p:grpSpPr>
              <p:sp>
                <p:nvSpPr>
                  <p:cNvPr id="74" name="Oval 73">
                    <a:extLst>
                      <a:ext uri="{FF2B5EF4-FFF2-40B4-BE49-F238E27FC236}">
                        <a16:creationId xmlns:a16="http://schemas.microsoft.com/office/drawing/2014/main" id="{6B9D2F7F-4116-4917-AEE2-F26BD8C7FAB7}"/>
                      </a:ext>
                    </a:extLst>
                  </p:cNvPr>
                  <p:cNvSpPr/>
                  <p:nvPr/>
                </p:nvSpPr>
                <p:spPr>
                  <a:xfrm>
                    <a:off x="8293030" y="546165"/>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Oval 74">
                    <a:extLst>
                      <a:ext uri="{FF2B5EF4-FFF2-40B4-BE49-F238E27FC236}">
                        <a16:creationId xmlns:a16="http://schemas.microsoft.com/office/drawing/2014/main" id="{8D93E485-CDFC-4F98-8BC4-1330DB37F263}"/>
                      </a:ext>
                    </a:extLst>
                  </p:cNvPr>
                  <p:cNvSpPr/>
                  <p:nvPr/>
                </p:nvSpPr>
                <p:spPr>
                  <a:xfrm>
                    <a:off x="8293030" y="608213"/>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Oval 75">
                    <a:extLst>
                      <a:ext uri="{FF2B5EF4-FFF2-40B4-BE49-F238E27FC236}">
                        <a16:creationId xmlns:a16="http://schemas.microsoft.com/office/drawing/2014/main" id="{089FD4A8-773D-4243-BE96-7291DA2F1D79}"/>
                      </a:ext>
                    </a:extLst>
                  </p:cNvPr>
                  <p:cNvSpPr/>
                  <p:nvPr/>
                </p:nvSpPr>
                <p:spPr>
                  <a:xfrm>
                    <a:off x="8293030" y="670261"/>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Group 76">
                  <a:extLst>
                    <a:ext uri="{FF2B5EF4-FFF2-40B4-BE49-F238E27FC236}">
                      <a16:creationId xmlns:a16="http://schemas.microsoft.com/office/drawing/2014/main" id="{02C8A66B-2E6E-4473-9CD0-5DC00ACE78B0}"/>
                    </a:ext>
                  </a:extLst>
                </p:cNvPr>
                <p:cNvGrpSpPr/>
                <p:nvPr/>
              </p:nvGrpSpPr>
              <p:grpSpPr>
                <a:xfrm rot="16200000">
                  <a:off x="8777123" y="793422"/>
                  <a:ext cx="45719" cy="169815"/>
                  <a:chOff x="8293030" y="546165"/>
                  <a:chExt cx="45719" cy="169815"/>
                </a:xfrm>
              </p:grpSpPr>
              <p:sp>
                <p:nvSpPr>
                  <p:cNvPr id="78" name="Oval 77">
                    <a:extLst>
                      <a:ext uri="{FF2B5EF4-FFF2-40B4-BE49-F238E27FC236}">
                        <a16:creationId xmlns:a16="http://schemas.microsoft.com/office/drawing/2014/main" id="{DD5845AB-B521-428A-B766-6C5EB905D8AB}"/>
                      </a:ext>
                    </a:extLst>
                  </p:cNvPr>
                  <p:cNvSpPr/>
                  <p:nvPr/>
                </p:nvSpPr>
                <p:spPr>
                  <a:xfrm>
                    <a:off x="8293030" y="546165"/>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Oval 78">
                    <a:extLst>
                      <a:ext uri="{FF2B5EF4-FFF2-40B4-BE49-F238E27FC236}">
                        <a16:creationId xmlns:a16="http://schemas.microsoft.com/office/drawing/2014/main" id="{7A86FA04-A5C0-44F5-B9DB-0DF8ECB603A3}"/>
                      </a:ext>
                    </a:extLst>
                  </p:cNvPr>
                  <p:cNvSpPr/>
                  <p:nvPr/>
                </p:nvSpPr>
                <p:spPr>
                  <a:xfrm>
                    <a:off x="8293030" y="608213"/>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Oval 79">
                    <a:extLst>
                      <a:ext uri="{FF2B5EF4-FFF2-40B4-BE49-F238E27FC236}">
                        <a16:creationId xmlns:a16="http://schemas.microsoft.com/office/drawing/2014/main" id="{8E85565A-7411-4ABD-9788-F75D87497598}"/>
                      </a:ext>
                    </a:extLst>
                  </p:cNvPr>
                  <p:cNvSpPr/>
                  <p:nvPr/>
                </p:nvSpPr>
                <p:spPr>
                  <a:xfrm>
                    <a:off x="8293030" y="670261"/>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Group 80">
                  <a:extLst>
                    <a:ext uri="{FF2B5EF4-FFF2-40B4-BE49-F238E27FC236}">
                      <a16:creationId xmlns:a16="http://schemas.microsoft.com/office/drawing/2014/main" id="{5741AEF6-7961-4233-9845-533441E7C101}"/>
                    </a:ext>
                  </a:extLst>
                </p:cNvPr>
                <p:cNvGrpSpPr/>
                <p:nvPr/>
              </p:nvGrpSpPr>
              <p:grpSpPr>
                <a:xfrm rot="16200000">
                  <a:off x="8774559" y="275923"/>
                  <a:ext cx="45719" cy="169815"/>
                  <a:chOff x="8293030" y="546165"/>
                  <a:chExt cx="45719" cy="169815"/>
                </a:xfrm>
              </p:grpSpPr>
              <p:sp>
                <p:nvSpPr>
                  <p:cNvPr id="82" name="Oval 81">
                    <a:extLst>
                      <a:ext uri="{FF2B5EF4-FFF2-40B4-BE49-F238E27FC236}">
                        <a16:creationId xmlns:a16="http://schemas.microsoft.com/office/drawing/2014/main" id="{B03FC1B3-48E1-41EB-A85D-5DCDC7DC6467}"/>
                      </a:ext>
                    </a:extLst>
                  </p:cNvPr>
                  <p:cNvSpPr/>
                  <p:nvPr/>
                </p:nvSpPr>
                <p:spPr>
                  <a:xfrm>
                    <a:off x="8293030" y="546165"/>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Oval 82">
                    <a:extLst>
                      <a:ext uri="{FF2B5EF4-FFF2-40B4-BE49-F238E27FC236}">
                        <a16:creationId xmlns:a16="http://schemas.microsoft.com/office/drawing/2014/main" id="{7374658C-97D0-4DA3-BA3A-C78A4A2F9E28}"/>
                      </a:ext>
                    </a:extLst>
                  </p:cNvPr>
                  <p:cNvSpPr/>
                  <p:nvPr/>
                </p:nvSpPr>
                <p:spPr>
                  <a:xfrm>
                    <a:off x="8293030" y="608213"/>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Oval 83">
                    <a:extLst>
                      <a:ext uri="{FF2B5EF4-FFF2-40B4-BE49-F238E27FC236}">
                        <a16:creationId xmlns:a16="http://schemas.microsoft.com/office/drawing/2014/main" id="{3CE00421-E4DB-4E27-AA2D-038A9DEFF1AF}"/>
                      </a:ext>
                    </a:extLst>
                  </p:cNvPr>
                  <p:cNvSpPr/>
                  <p:nvPr/>
                </p:nvSpPr>
                <p:spPr>
                  <a:xfrm>
                    <a:off x="8293030" y="670261"/>
                    <a:ext cx="45719" cy="4571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4" name="TextBox 143">
                <a:extLst>
                  <a:ext uri="{FF2B5EF4-FFF2-40B4-BE49-F238E27FC236}">
                    <a16:creationId xmlns:a16="http://schemas.microsoft.com/office/drawing/2014/main" id="{75633CFD-A8E5-410E-93D1-B365027A247A}"/>
                  </a:ext>
                </a:extLst>
              </p:cNvPr>
              <p:cNvSpPr txBox="1"/>
              <p:nvPr/>
            </p:nvSpPr>
            <p:spPr>
              <a:xfrm>
                <a:off x="7570558" y="418216"/>
                <a:ext cx="446259" cy="369332"/>
              </a:xfrm>
              <a:prstGeom prst="rect">
                <a:avLst/>
              </a:prstGeom>
              <a:noFill/>
            </p:spPr>
            <p:txBody>
              <a:bodyPr wrap="square" rtlCol="0">
                <a:spAutoFit/>
              </a:bodyPr>
              <a:lstStyle/>
              <a:p>
                <a:r>
                  <a:rPr lang="en-US" altLang="zh-CN" dirty="0">
                    <a:solidFill>
                      <a:srgbClr val="404040"/>
                    </a:solidFill>
                  </a:rPr>
                  <a:t>64</a:t>
                </a:r>
                <a:endParaRPr lang="zh-CN" altLang="en-US" dirty="0">
                  <a:solidFill>
                    <a:srgbClr val="404040"/>
                  </a:solidFill>
                </a:endParaRPr>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1EEEEBB-E296-4445-B4F4-D8204A6FFB77}"/>
                      </a:ext>
                    </a:extLst>
                  </p:cNvPr>
                  <p:cNvSpPr txBox="1"/>
                  <p:nvPr/>
                </p:nvSpPr>
                <p:spPr>
                  <a:xfrm>
                    <a:off x="8475789" y="1002483"/>
                    <a:ext cx="753191" cy="369332"/>
                  </a:xfrm>
                  <a:prstGeom prst="rect">
                    <a:avLst/>
                  </a:prstGeom>
                  <a:noFill/>
                </p:spPr>
                <p:txBody>
                  <a:bodyPr wrap="square" rtlCol="0">
                    <a:spAutoFit/>
                  </a:bodyPr>
                  <a:lstStyle/>
                  <a:p>
                    <a:r>
                      <a:rPr lang="en-US" altLang="zh-CN" dirty="0">
                        <a:solidFill>
                          <a:srgbClr val="404040"/>
                        </a:solidFill>
                      </a:rPr>
                      <a:t>8</a:t>
                    </a:r>
                    <a14:m>
                      <m:oMath xmlns:m="http://schemas.openxmlformats.org/officeDocument/2006/math">
                        <m:r>
                          <a:rPr lang="en-US" altLang="zh-CN" b="0" i="1" smtClean="0">
                            <a:solidFill>
                              <a:srgbClr val="404040"/>
                            </a:solidFill>
                            <a:latin typeface="Cambria Math" panose="02040503050406030204" pitchFamily="18" charset="0"/>
                          </a:rPr>
                          <m:t>→</m:t>
                        </m:r>
                      </m:oMath>
                    </a14:m>
                    <a:r>
                      <a:rPr lang="en-US" altLang="zh-CN" dirty="0">
                        <a:solidFill>
                          <a:srgbClr val="404040"/>
                        </a:solidFill>
                      </a:rPr>
                      <a:t>24</a:t>
                    </a:r>
                    <a:endParaRPr lang="zh-CN" altLang="en-US" dirty="0">
                      <a:solidFill>
                        <a:srgbClr val="404040"/>
                      </a:solidFill>
                    </a:endParaRPr>
                  </a:p>
                </p:txBody>
              </p:sp>
            </mc:Choice>
            <mc:Fallback xmlns="">
              <p:sp>
                <p:nvSpPr>
                  <p:cNvPr id="145" name="TextBox 144">
                    <a:extLst>
                      <a:ext uri="{FF2B5EF4-FFF2-40B4-BE49-F238E27FC236}">
                        <a16:creationId xmlns:a16="http://schemas.microsoft.com/office/drawing/2014/main" id="{F1EEEEBB-E296-4445-B4F4-D8204A6FFB77}"/>
                      </a:ext>
                    </a:extLst>
                  </p:cNvPr>
                  <p:cNvSpPr txBox="1">
                    <a:spLocks noRot="1" noChangeAspect="1" noMove="1" noResize="1" noEditPoints="1" noAdjustHandles="1" noChangeArrowheads="1" noChangeShapeType="1" noTextEdit="1"/>
                  </p:cNvSpPr>
                  <p:nvPr/>
                </p:nvSpPr>
                <p:spPr>
                  <a:xfrm>
                    <a:off x="8475789" y="1002483"/>
                    <a:ext cx="753191" cy="369332"/>
                  </a:xfrm>
                  <a:prstGeom prst="rect">
                    <a:avLst/>
                  </a:prstGeom>
                  <a:blipFill>
                    <a:blip r:embed="rId5"/>
                    <a:stretch>
                      <a:fillRect l="-7317" t="-10000" r="-3252" b="-26667"/>
                    </a:stretch>
                  </a:blipFill>
                </p:spPr>
                <p:txBody>
                  <a:bodyPr/>
                  <a:lstStyle/>
                  <a:p>
                    <a:r>
                      <a:rPr lang="zh-CN" altLang="en-US">
                        <a:noFill/>
                      </a:rPr>
                      <a:t> </a:t>
                    </a:r>
                  </a:p>
                </p:txBody>
              </p:sp>
            </mc:Fallback>
          </mc:AlternateContent>
        </p:grpSp>
        <p:cxnSp>
          <p:nvCxnSpPr>
            <p:cNvPr id="148" name="Straight Connector 147">
              <a:extLst>
                <a:ext uri="{FF2B5EF4-FFF2-40B4-BE49-F238E27FC236}">
                  <a16:creationId xmlns:a16="http://schemas.microsoft.com/office/drawing/2014/main" id="{5D1E4F8A-3E28-4E10-B27D-2971A72A6481}"/>
                </a:ext>
              </a:extLst>
            </p:cNvPr>
            <p:cNvCxnSpPr>
              <a:cxnSpLocks/>
            </p:cNvCxnSpPr>
            <p:nvPr/>
          </p:nvCxnSpPr>
          <p:spPr>
            <a:xfrm>
              <a:off x="9235440" y="205499"/>
              <a:ext cx="21856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8B699AF-459D-4EFB-82A0-0D33469D8437}"/>
                </a:ext>
              </a:extLst>
            </p:cNvPr>
            <p:cNvCxnSpPr>
              <a:cxnSpLocks/>
            </p:cNvCxnSpPr>
            <p:nvPr/>
          </p:nvCxnSpPr>
          <p:spPr>
            <a:xfrm>
              <a:off x="9242331" y="994132"/>
              <a:ext cx="21856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98ED41B-0108-4745-9F88-1AF8FB621C3A}"/>
                </a:ext>
              </a:extLst>
            </p:cNvPr>
            <p:cNvCxnSpPr>
              <a:cxnSpLocks/>
              <a:stCxn id="144" idx="0"/>
            </p:cNvCxnSpPr>
            <p:nvPr/>
          </p:nvCxnSpPr>
          <p:spPr>
            <a:xfrm flipV="1">
              <a:off x="9350324" y="228373"/>
              <a:ext cx="1138" cy="240524"/>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FD586878-59AA-4768-B85E-19927971C7E8}"/>
                </a:ext>
              </a:extLst>
            </p:cNvPr>
            <p:cNvCxnSpPr>
              <a:stCxn id="144" idx="2"/>
            </p:cNvCxnSpPr>
            <p:nvPr/>
          </p:nvCxnSpPr>
          <p:spPr>
            <a:xfrm flipH="1">
              <a:off x="9345754" y="753487"/>
              <a:ext cx="4570" cy="228916"/>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5CD5980-31D3-4C77-AB12-3C8E0CD72D00}"/>
                </a:ext>
              </a:extLst>
            </p:cNvPr>
            <p:cNvCxnSpPr>
              <a:cxnSpLocks/>
            </p:cNvCxnSpPr>
            <p:nvPr/>
          </p:nvCxnSpPr>
          <p:spPr>
            <a:xfrm>
              <a:off x="9665246" y="1061543"/>
              <a:ext cx="0" cy="183998"/>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A605E15-2A3B-41BE-BE36-FD9AEEC2A8EA}"/>
                </a:ext>
              </a:extLst>
            </p:cNvPr>
            <p:cNvCxnSpPr>
              <a:cxnSpLocks/>
              <a:stCxn id="145" idx="1"/>
            </p:cNvCxnSpPr>
            <p:nvPr/>
          </p:nvCxnSpPr>
          <p:spPr>
            <a:xfrm flipH="1">
              <a:off x="9665244" y="1153088"/>
              <a:ext cx="367181"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4E1ABB-827E-4C09-9235-EF4E71936AB7}"/>
                </a:ext>
              </a:extLst>
            </p:cNvPr>
            <p:cNvCxnSpPr>
              <a:cxnSpLocks/>
            </p:cNvCxnSpPr>
            <p:nvPr/>
          </p:nvCxnSpPr>
          <p:spPr>
            <a:xfrm>
              <a:off x="11058798" y="1059797"/>
              <a:ext cx="0" cy="183998"/>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42C913FE-DB82-4540-9B8A-15E7901B5301}"/>
                </a:ext>
              </a:extLst>
            </p:cNvPr>
            <p:cNvCxnSpPr>
              <a:cxnSpLocks/>
            </p:cNvCxnSpPr>
            <p:nvPr/>
          </p:nvCxnSpPr>
          <p:spPr>
            <a:xfrm>
              <a:off x="10655740" y="1153506"/>
              <a:ext cx="41116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4553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E6E14D62-880F-4045-8F10-2D9F5A477D72}"/>
              </a:ext>
            </a:extLst>
          </p:cNvPr>
          <p:cNvGrpSpPr/>
          <p:nvPr/>
        </p:nvGrpSpPr>
        <p:grpSpPr>
          <a:xfrm>
            <a:off x="1275319" y="-3732"/>
            <a:ext cx="10916680" cy="6861732"/>
            <a:chOff x="1275319" y="-3732"/>
            <a:chExt cx="10916680" cy="6861732"/>
          </a:xfrm>
        </p:grpSpPr>
        <p:sp>
          <p:nvSpPr>
            <p:cNvPr id="13" name="Right Triangle 12">
              <a:extLst>
                <a:ext uri="{FF2B5EF4-FFF2-40B4-BE49-F238E27FC236}">
                  <a16:creationId xmlns:a16="http://schemas.microsoft.com/office/drawing/2014/main" id="{5558D7B1-AF95-4535-A9E6-A6E3D52C83CE}"/>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ectangle 13">
              <a:extLst>
                <a:ext uri="{FF2B5EF4-FFF2-40B4-BE49-F238E27FC236}">
                  <a16:creationId xmlns:a16="http://schemas.microsoft.com/office/drawing/2014/main" id="{973E809B-9608-4052-81F4-499DA76EE086}"/>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5" name="Rectangle 14">
            <a:extLst>
              <a:ext uri="{FF2B5EF4-FFF2-40B4-BE49-F238E27FC236}">
                <a16:creationId xmlns:a16="http://schemas.microsoft.com/office/drawing/2014/main" id="{AA141A5B-193C-41D1-B6E7-37FF58F9F33F}"/>
              </a:ext>
            </a:extLst>
          </p:cNvPr>
          <p:cNvSpPr/>
          <p:nvPr/>
        </p:nvSpPr>
        <p:spPr>
          <a:xfrm>
            <a:off x="1973680" y="68585"/>
            <a:ext cx="10027820" cy="671103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3C64F3-D1C9-4977-BE21-32A78AD041B3}"/>
                  </a:ext>
                </a:extLst>
              </p:cNvPr>
              <p:cNvSpPr>
                <a:spLocks noGrp="1"/>
              </p:cNvSpPr>
              <p:nvPr>
                <p:ph idx="1"/>
              </p:nvPr>
            </p:nvSpPr>
            <p:spPr>
              <a:xfrm>
                <a:off x="2170396" y="492966"/>
                <a:ext cx="4362805" cy="3511552"/>
              </a:xfrm>
            </p:spPr>
            <p:txBody>
              <a:bodyPr anchor="t">
                <a:normAutofit fontScale="92500" lnSpcReduction="10000"/>
              </a:bodyPr>
              <a:lstStyle/>
              <a:p>
                <a:r>
                  <a:rPr lang="en-US" altLang="zh-CN" sz="2000" b="1" dirty="0"/>
                  <a:t>2D sliding mechanism for raw data collection</a:t>
                </a:r>
              </a:p>
              <a:p>
                <a:pPr lvl="1"/>
                <a:r>
                  <a:rPr lang="en-US" altLang="zh-CN" sz="1600" dirty="0"/>
                  <a:t>Manual control </a:t>
                </a:r>
                <a14:m>
                  <m:oMath xmlns:m="http://schemas.openxmlformats.org/officeDocument/2006/math">
                    <m:r>
                      <a:rPr lang="en-US" altLang="zh-CN" sz="1600">
                        <a:latin typeface="Cambria Math" panose="02040503050406030204" pitchFamily="18" charset="0"/>
                      </a:rPr>
                      <m:t>→</m:t>
                    </m:r>
                  </m:oMath>
                </a14:m>
                <a:r>
                  <a:rPr lang="en-US" altLang="zh-CN" sz="1600" dirty="0"/>
                  <a:t> Manual/Automatic</a:t>
                </a:r>
              </a:p>
              <a:p>
                <a:pPr lvl="1"/>
                <a:r>
                  <a:rPr lang="en-US" altLang="zh-CN" sz="1600" dirty="0"/>
                  <a:t>Stable and adjustable with T-slotted rails</a:t>
                </a:r>
              </a:p>
              <a:p>
                <a:r>
                  <a:rPr lang="en-US" altLang="zh-CN" sz="2000" b="1" dirty="0"/>
                  <a:t>UAV platforms</a:t>
                </a:r>
              </a:p>
              <a:p>
                <a:pPr lvl="1"/>
                <a:r>
                  <a:rPr lang="en-US" sz="1600" b="1" dirty="0"/>
                  <a:t>Mark-I: </a:t>
                </a:r>
                <a:r>
                  <a:rPr lang="en-US" sz="1600" dirty="0"/>
                  <a:t>Controlled by Crazyflie2.1 with BigQuad deck, added Flow-v2 deck for autonomous flights.</a:t>
                </a:r>
              </a:p>
              <a:p>
                <a:pPr lvl="1"/>
                <a:r>
                  <a:rPr lang="en-US" sz="1600" b="1" dirty="0"/>
                  <a:t>Mark-II: </a:t>
                </a:r>
                <a:r>
                  <a:rPr lang="en-US" sz="1600" dirty="0"/>
                  <a:t>Added Jetson Nano and StereoPi camera, replaced legs. </a:t>
                </a:r>
              </a:p>
              <a:p>
                <a:pPr lvl="1"/>
                <a:r>
                  <a:rPr lang="en-US" sz="1600" b="1" dirty="0"/>
                  <a:t>Mark-III: </a:t>
                </a:r>
                <a:r>
                  <a:rPr lang="en-US" sz="1600" dirty="0"/>
                  <a:t>Added 2D-sliding mechanism, TI’s IWR6843ISK mmWave radar sensor, multi-ranger deck, replaced StereoPi with ZED mini depth camera.</a:t>
                </a:r>
                <a:endParaRPr lang="en-US" altLang="zh-CN" sz="1600" dirty="0"/>
              </a:p>
              <a:p>
                <a:pPr lvl="1"/>
                <a:endParaRPr lang="en-US" altLang="zh-CN" sz="1600" b="1" dirty="0"/>
              </a:p>
            </p:txBody>
          </p:sp>
        </mc:Choice>
        <mc:Fallback xmlns="">
          <p:sp>
            <p:nvSpPr>
              <p:cNvPr id="3" name="Content Placeholder 2">
                <a:extLst>
                  <a:ext uri="{FF2B5EF4-FFF2-40B4-BE49-F238E27FC236}">
                    <a16:creationId xmlns:a16="http://schemas.microsoft.com/office/drawing/2014/main" id="{4F3C64F3-D1C9-4977-BE21-32A78AD041B3}"/>
                  </a:ext>
                </a:extLst>
              </p:cNvPr>
              <p:cNvSpPr>
                <a:spLocks noGrp="1" noRot="1" noChangeAspect="1" noMove="1" noResize="1" noEditPoints="1" noAdjustHandles="1" noChangeArrowheads="1" noChangeShapeType="1" noTextEdit="1"/>
              </p:cNvSpPr>
              <p:nvPr>
                <p:ph idx="1"/>
              </p:nvPr>
            </p:nvSpPr>
            <p:spPr>
              <a:xfrm>
                <a:off x="2170396" y="492966"/>
                <a:ext cx="4362805" cy="3511552"/>
              </a:xfrm>
              <a:blipFill>
                <a:blip r:embed="rId2"/>
                <a:stretch>
                  <a:fillRect l="-978" t="-2257" r="-1117"/>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91989">
            <a:off x="-927152" y="3410926"/>
            <a:ext cx="3383025" cy="1187187"/>
          </a:xfrm>
        </p:spPr>
        <p:txBody>
          <a:bodyPr>
            <a:noAutofit/>
          </a:bodyPr>
          <a:lstStyle/>
          <a:p>
            <a:pPr algn="r">
              <a:spcBef>
                <a:spcPts val="1000"/>
              </a:spcBef>
            </a:pPr>
            <a:r>
              <a:rPr lang="en-US" altLang="zh-CN" sz="3000" dirty="0">
                <a:latin typeface="+mn-lt"/>
                <a:ea typeface="+mn-ea"/>
                <a:cs typeface="+mn-cs"/>
              </a:rPr>
              <a:t>Design </a:t>
            </a:r>
            <a:br>
              <a:rPr lang="en-US" altLang="zh-CN" sz="3000" dirty="0">
                <a:latin typeface="+mn-lt"/>
                <a:ea typeface="+mn-ea"/>
                <a:cs typeface="+mn-cs"/>
              </a:rPr>
            </a:br>
            <a:r>
              <a:rPr lang="en-US" altLang="zh-CN" sz="3000" dirty="0">
                <a:latin typeface="+mn-lt"/>
                <a:ea typeface="+mn-ea"/>
                <a:cs typeface="+mn-cs"/>
              </a:rPr>
              <a:t>Improvements	</a:t>
            </a:r>
            <a:endParaRPr lang="zh-CN" altLang="en-US" sz="3000" dirty="0">
              <a:latin typeface="+mn-lt"/>
              <a:ea typeface="+mn-ea"/>
              <a:cs typeface="+mn-cs"/>
            </a:endParaRPr>
          </a:p>
        </p:txBody>
      </p:sp>
      <p:grpSp>
        <p:nvGrpSpPr>
          <p:cNvPr id="4" name="Group 3">
            <a:extLst>
              <a:ext uri="{FF2B5EF4-FFF2-40B4-BE49-F238E27FC236}">
                <a16:creationId xmlns:a16="http://schemas.microsoft.com/office/drawing/2014/main" id="{80B5594C-A3EB-4BE7-B5BC-63983885599B}"/>
              </a:ext>
            </a:extLst>
          </p:cNvPr>
          <p:cNvGrpSpPr/>
          <p:nvPr/>
        </p:nvGrpSpPr>
        <p:grpSpPr>
          <a:xfrm>
            <a:off x="2355559" y="4039168"/>
            <a:ext cx="9341441" cy="2141209"/>
            <a:chOff x="2290064" y="4127645"/>
            <a:chExt cx="9341441" cy="2141209"/>
          </a:xfrm>
        </p:grpSpPr>
        <p:pic>
          <p:nvPicPr>
            <p:cNvPr id="9" name="Picture 8" descr="A picture containing outdoor, grass, ground, sky&#10;&#10;Description automatically generated">
              <a:extLst>
                <a:ext uri="{FF2B5EF4-FFF2-40B4-BE49-F238E27FC236}">
                  <a16:creationId xmlns:a16="http://schemas.microsoft.com/office/drawing/2014/main" id="{04C620A5-0148-43AF-81D7-7D4FFEBA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951" y="4127646"/>
              <a:ext cx="2856380" cy="2141208"/>
            </a:xfrm>
            <a:prstGeom prst="rect">
              <a:avLst/>
            </a:prstGeom>
            <a:ln>
              <a:solidFill>
                <a:srgbClr val="404040"/>
              </a:solidFill>
              <a:prstDash val="lgDash"/>
            </a:ln>
          </p:spPr>
        </p:pic>
        <p:pic>
          <p:nvPicPr>
            <p:cNvPr id="27" name="Picture 26">
              <a:extLst>
                <a:ext uri="{FF2B5EF4-FFF2-40B4-BE49-F238E27FC236}">
                  <a16:creationId xmlns:a16="http://schemas.microsoft.com/office/drawing/2014/main" id="{E898253F-CFDE-4CF9-AE62-33FDCBF85ED6}"/>
                </a:ext>
              </a:extLst>
            </p:cNvPr>
            <p:cNvPicPr>
              <a:picLocks noChangeAspect="1"/>
            </p:cNvPicPr>
            <p:nvPr/>
          </p:nvPicPr>
          <p:blipFill rotWithShape="1">
            <a:blip r:embed="rId4">
              <a:extLst>
                <a:ext uri="{28A0092B-C50C-407E-A947-70E740481C1C}">
                  <a14:useLocalDpi xmlns:a14="http://schemas.microsoft.com/office/drawing/2010/main" val="0"/>
                </a:ext>
              </a:extLst>
            </a:blip>
            <a:srcRect t="6147" b="5392"/>
            <a:stretch/>
          </p:blipFill>
          <p:spPr>
            <a:xfrm>
              <a:off x="8775124" y="4127645"/>
              <a:ext cx="2856381" cy="2125784"/>
            </a:xfrm>
            <a:prstGeom prst="rect">
              <a:avLst/>
            </a:prstGeom>
            <a:ln>
              <a:solidFill>
                <a:srgbClr val="404040"/>
              </a:solidFill>
              <a:prstDash val="lgDash"/>
            </a:ln>
          </p:spPr>
        </p:pic>
        <p:pic>
          <p:nvPicPr>
            <p:cNvPr id="30" name="Picture 29" descr="A picture containing ground, outdoor, sand, dirt&#10;&#10;Description automatically generated">
              <a:extLst>
                <a:ext uri="{FF2B5EF4-FFF2-40B4-BE49-F238E27FC236}">
                  <a16:creationId xmlns:a16="http://schemas.microsoft.com/office/drawing/2014/main" id="{D4307948-0FCC-4A6A-8E6B-3E9D1CA15552}"/>
                </a:ext>
              </a:extLst>
            </p:cNvPr>
            <p:cNvPicPr>
              <a:picLocks noChangeAspect="1"/>
            </p:cNvPicPr>
            <p:nvPr/>
          </p:nvPicPr>
          <p:blipFill rotWithShape="1">
            <a:blip r:embed="rId5">
              <a:extLst>
                <a:ext uri="{28A0092B-C50C-407E-A947-70E740481C1C}">
                  <a14:useLocalDpi xmlns:a14="http://schemas.microsoft.com/office/drawing/2010/main" val="0"/>
                </a:ext>
              </a:extLst>
            </a:blip>
            <a:srcRect l="8461" t="15438" r="6850" b="1192"/>
            <a:stretch/>
          </p:blipFill>
          <p:spPr>
            <a:xfrm>
              <a:off x="2290064" y="4127647"/>
              <a:ext cx="2900125" cy="2141207"/>
            </a:xfrm>
            <a:prstGeom prst="rect">
              <a:avLst/>
            </a:prstGeom>
            <a:ln>
              <a:solidFill>
                <a:srgbClr val="404040"/>
              </a:solidFill>
              <a:prstDash val="lgDash"/>
            </a:ln>
          </p:spPr>
        </p:pic>
        <p:sp>
          <p:nvSpPr>
            <p:cNvPr id="21" name="Arrow: Right 20">
              <a:extLst>
                <a:ext uri="{FF2B5EF4-FFF2-40B4-BE49-F238E27FC236}">
                  <a16:creationId xmlns:a16="http://schemas.microsoft.com/office/drawing/2014/main" id="{546493FB-80A2-4600-BFC5-B618B033295A}"/>
                </a:ext>
              </a:extLst>
            </p:cNvPr>
            <p:cNvSpPr/>
            <p:nvPr/>
          </p:nvSpPr>
          <p:spPr>
            <a:xfrm>
              <a:off x="5258415" y="4984350"/>
              <a:ext cx="232280" cy="427799"/>
            </a:xfrm>
            <a:prstGeom prst="rightArrow">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22" name="Arrow: Right 21">
              <a:extLst>
                <a:ext uri="{FF2B5EF4-FFF2-40B4-BE49-F238E27FC236}">
                  <a16:creationId xmlns:a16="http://schemas.microsoft.com/office/drawing/2014/main" id="{5E2942E1-B325-40EB-BDF0-7F751FF346CB}"/>
                </a:ext>
              </a:extLst>
            </p:cNvPr>
            <p:cNvSpPr/>
            <p:nvPr/>
          </p:nvSpPr>
          <p:spPr>
            <a:xfrm>
              <a:off x="8477587" y="4976637"/>
              <a:ext cx="232280" cy="427799"/>
            </a:xfrm>
            <a:prstGeom prst="rightArrow">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grpSp>
      <p:sp>
        <p:nvSpPr>
          <p:cNvPr id="5" name="TextBox 4">
            <a:extLst>
              <a:ext uri="{FF2B5EF4-FFF2-40B4-BE49-F238E27FC236}">
                <a16:creationId xmlns:a16="http://schemas.microsoft.com/office/drawing/2014/main" id="{6F5C0774-5BF7-4675-9850-11DC618968E1}"/>
              </a:ext>
            </a:extLst>
          </p:cNvPr>
          <p:cNvSpPr txBox="1"/>
          <p:nvPr/>
        </p:nvSpPr>
        <p:spPr>
          <a:xfrm>
            <a:off x="2355558" y="6161704"/>
            <a:ext cx="1805302" cy="369332"/>
          </a:xfrm>
          <a:prstGeom prst="rect">
            <a:avLst/>
          </a:prstGeom>
          <a:noFill/>
        </p:spPr>
        <p:txBody>
          <a:bodyPr wrap="none" rtlCol="0">
            <a:spAutoFit/>
          </a:bodyPr>
          <a:lstStyle/>
          <a:p>
            <a:r>
              <a:rPr lang="en-US" altLang="zh-CN" b="1" dirty="0">
                <a:solidFill>
                  <a:srgbClr val="404040"/>
                </a:solidFill>
                <a:effectLst>
                  <a:outerShdw blurRad="38100" dist="38100" dir="2700000" algn="tl">
                    <a:srgbClr val="000000">
                      <a:alpha val="43137"/>
                    </a:srgbClr>
                  </a:outerShdw>
                </a:effectLst>
              </a:rPr>
              <a:t>Mark I (06/2020)</a:t>
            </a:r>
            <a:endParaRPr lang="zh-CN" altLang="en-US" b="1" dirty="0">
              <a:solidFill>
                <a:srgbClr val="404040"/>
              </a:solidFill>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B788E81E-3E93-4247-9070-D87562D820A9}"/>
              </a:ext>
            </a:extLst>
          </p:cNvPr>
          <p:cNvSpPr txBox="1"/>
          <p:nvPr/>
        </p:nvSpPr>
        <p:spPr>
          <a:xfrm>
            <a:off x="5614357" y="6161704"/>
            <a:ext cx="1866217" cy="369332"/>
          </a:xfrm>
          <a:prstGeom prst="rect">
            <a:avLst/>
          </a:prstGeom>
          <a:noFill/>
        </p:spPr>
        <p:txBody>
          <a:bodyPr wrap="none" rtlCol="0">
            <a:spAutoFit/>
          </a:bodyPr>
          <a:lstStyle/>
          <a:p>
            <a:r>
              <a:rPr lang="en-US" altLang="zh-CN" b="1" dirty="0">
                <a:solidFill>
                  <a:srgbClr val="404040"/>
                </a:solidFill>
                <a:effectLst>
                  <a:outerShdw blurRad="38100" dist="38100" dir="2700000" algn="tl">
                    <a:srgbClr val="000000">
                      <a:alpha val="43137"/>
                    </a:srgbClr>
                  </a:outerShdw>
                </a:effectLst>
              </a:rPr>
              <a:t>Mark II (08/2020)</a:t>
            </a:r>
            <a:endParaRPr lang="zh-CN" altLang="en-US" b="1" dirty="0">
              <a:solidFill>
                <a:srgbClr val="404040"/>
              </a:solidFill>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5262729E-00A9-4F87-B2B4-04D97BD4FBA8}"/>
              </a:ext>
            </a:extLst>
          </p:cNvPr>
          <p:cNvSpPr txBox="1"/>
          <p:nvPr/>
        </p:nvSpPr>
        <p:spPr>
          <a:xfrm>
            <a:off x="8811472" y="6161704"/>
            <a:ext cx="2190185" cy="369332"/>
          </a:xfrm>
          <a:prstGeom prst="rect">
            <a:avLst/>
          </a:prstGeom>
          <a:noFill/>
        </p:spPr>
        <p:txBody>
          <a:bodyPr wrap="square" rtlCol="0">
            <a:spAutoFit/>
          </a:bodyPr>
          <a:lstStyle/>
          <a:p>
            <a:r>
              <a:rPr lang="en-US" altLang="zh-CN" b="1" dirty="0">
                <a:solidFill>
                  <a:srgbClr val="404040"/>
                </a:solidFill>
                <a:effectLst>
                  <a:outerShdw blurRad="38100" dist="38100" dir="2700000" algn="tl">
                    <a:srgbClr val="000000">
                      <a:alpha val="43137"/>
                    </a:srgbClr>
                  </a:outerShdw>
                </a:effectLst>
              </a:rPr>
              <a:t>Mark III (Developing)</a:t>
            </a:r>
            <a:endParaRPr lang="zh-CN" altLang="en-US" b="1" dirty="0">
              <a:solidFill>
                <a:srgbClr val="404040"/>
              </a:solidFill>
              <a:effectLst>
                <a:outerShdw blurRad="38100" dist="38100" dir="2700000" algn="tl">
                  <a:srgbClr val="000000">
                    <a:alpha val="43137"/>
                  </a:srgbClr>
                </a:outerShdw>
              </a:effectLst>
            </a:endParaRPr>
          </a:p>
        </p:txBody>
      </p:sp>
      <p:grpSp>
        <p:nvGrpSpPr>
          <p:cNvPr id="6" name="Group 5">
            <a:extLst>
              <a:ext uri="{FF2B5EF4-FFF2-40B4-BE49-F238E27FC236}">
                <a16:creationId xmlns:a16="http://schemas.microsoft.com/office/drawing/2014/main" id="{C0597967-AD64-484F-8C51-9AC74F74F68D}"/>
              </a:ext>
            </a:extLst>
          </p:cNvPr>
          <p:cNvGrpSpPr/>
          <p:nvPr/>
        </p:nvGrpSpPr>
        <p:grpSpPr>
          <a:xfrm>
            <a:off x="6652538" y="662198"/>
            <a:ext cx="5090343" cy="2415340"/>
            <a:chOff x="6652538" y="662198"/>
            <a:chExt cx="5090343" cy="2415340"/>
          </a:xfrm>
        </p:grpSpPr>
        <p:grpSp>
          <p:nvGrpSpPr>
            <p:cNvPr id="17" name="Group 16">
              <a:extLst>
                <a:ext uri="{FF2B5EF4-FFF2-40B4-BE49-F238E27FC236}">
                  <a16:creationId xmlns:a16="http://schemas.microsoft.com/office/drawing/2014/main" id="{C6EA8910-7063-4CDD-9725-8FF9476000C8}"/>
                </a:ext>
              </a:extLst>
            </p:cNvPr>
            <p:cNvGrpSpPr/>
            <p:nvPr/>
          </p:nvGrpSpPr>
          <p:grpSpPr>
            <a:xfrm>
              <a:off x="6652538" y="662198"/>
              <a:ext cx="2682438" cy="2415339"/>
              <a:chOff x="2153486" y="4593487"/>
              <a:chExt cx="2042621" cy="1754296"/>
            </a:xfrm>
          </p:grpSpPr>
          <p:pic>
            <p:nvPicPr>
              <p:cNvPr id="19" name="Picture 18">
                <a:extLst>
                  <a:ext uri="{FF2B5EF4-FFF2-40B4-BE49-F238E27FC236}">
                    <a16:creationId xmlns:a16="http://schemas.microsoft.com/office/drawing/2014/main" id="{A4A9946C-012B-4E9F-8FC3-F43DA0C0ADEF}"/>
                  </a:ext>
                </a:extLst>
              </p:cNvPr>
              <p:cNvPicPr>
                <a:picLocks noChangeAspect="1"/>
              </p:cNvPicPr>
              <p:nvPr/>
            </p:nvPicPr>
            <p:blipFill rotWithShape="1">
              <a:blip r:embed="rId6"/>
              <a:srcRect l="519"/>
              <a:stretch/>
            </p:blipFill>
            <p:spPr>
              <a:xfrm>
                <a:off x="2153486" y="4593487"/>
                <a:ext cx="1787605" cy="1754296"/>
              </a:xfrm>
              <a:prstGeom prst="rect">
                <a:avLst/>
              </a:prstGeom>
              <a:ln>
                <a:solidFill>
                  <a:srgbClr val="404040"/>
                </a:solidFill>
                <a:prstDash val="lgDash"/>
              </a:ln>
            </p:spPr>
          </p:pic>
          <p:sp>
            <p:nvSpPr>
              <p:cNvPr id="20" name="Arrow: Right 19">
                <a:extLst>
                  <a:ext uri="{FF2B5EF4-FFF2-40B4-BE49-F238E27FC236}">
                    <a16:creationId xmlns:a16="http://schemas.microsoft.com/office/drawing/2014/main" id="{E780D99F-C46F-42B5-814A-E76B42BA671B}"/>
                  </a:ext>
                </a:extLst>
              </p:cNvPr>
              <p:cNvSpPr/>
              <p:nvPr/>
            </p:nvSpPr>
            <p:spPr>
              <a:xfrm>
                <a:off x="3986527" y="5273675"/>
                <a:ext cx="209580" cy="368166"/>
              </a:xfrm>
              <a:prstGeom prst="rightArrow">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grpSp>
        <p:pic>
          <p:nvPicPr>
            <p:cNvPr id="26" name="Picture 25">
              <a:extLst>
                <a:ext uri="{FF2B5EF4-FFF2-40B4-BE49-F238E27FC236}">
                  <a16:creationId xmlns:a16="http://schemas.microsoft.com/office/drawing/2014/main" id="{6A53677A-C331-46B5-8939-E115BB8E1A01}"/>
                </a:ext>
              </a:extLst>
            </p:cNvPr>
            <p:cNvPicPr>
              <a:picLocks noChangeAspect="1"/>
            </p:cNvPicPr>
            <p:nvPr/>
          </p:nvPicPr>
          <p:blipFill rotWithShape="1">
            <a:blip r:embed="rId7"/>
            <a:srcRect l="11061" r="15838"/>
            <a:stretch/>
          </p:blipFill>
          <p:spPr>
            <a:xfrm>
              <a:off x="9394645" y="662198"/>
              <a:ext cx="2348236" cy="2415340"/>
            </a:xfrm>
            <a:prstGeom prst="rect">
              <a:avLst/>
            </a:prstGeom>
            <a:ln>
              <a:solidFill>
                <a:srgbClr val="404040"/>
              </a:solidFill>
              <a:prstDash val="lgDash"/>
            </a:ln>
          </p:spPr>
        </p:pic>
      </p:grpSp>
    </p:spTree>
    <p:extLst>
      <p:ext uri="{BB962C8B-B14F-4D97-AF65-F5344CB8AC3E}">
        <p14:creationId xmlns:p14="http://schemas.microsoft.com/office/powerpoint/2010/main" val="2355183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62E232AE-1E50-4226-8C33-2130809E5A64}"/>
              </a:ext>
            </a:extLst>
          </p:cNvPr>
          <p:cNvGrpSpPr/>
          <p:nvPr/>
        </p:nvGrpSpPr>
        <p:grpSpPr>
          <a:xfrm>
            <a:off x="1275319" y="-3732"/>
            <a:ext cx="10916680" cy="6861732"/>
            <a:chOff x="1275319" y="-3732"/>
            <a:chExt cx="10916680" cy="6861732"/>
          </a:xfrm>
        </p:grpSpPr>
        <p:sp>
          <p:nvSpPr>
            <p:cNvPr id="8" name="Right Triangle 7">
              <a:extLst>
                <a:ext uri="{FF2B5EF4-FFF2-40B4-BE49-F238E27FC236}">
                  <a16:creationId xmlns:a16="http://schemas.microsoft.com/office/drawing/2014/main" id="{4C473458-2EA5-41E6-A12B-0D5DF0E1A3D4}"/>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Rectangle 8">
              <a:extLst>
                <a:ext uri="{FF2B5EF4-FFF2-40B4-BE49-F238E27FC236}">
                  <a16:creationId xmlns:a16="http://schemas.microsoft.com/office/drawing/2014/main" id="{8FE1ED9D-45E3-4F4E-9CEC-4C2ABE0BC65E}"/>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0" name="Rectangle 9">
            <a:extLst>
              <a:ext uri="{FF2B5EF4-FFF2-40B4-BE49-F238E27FC236}">
                <a16:creationId xmlns:a16="http://schemas.microsoft.com/office/drawing/2014/main" id="{ECBA3123-2C93-4F4A-ADDB-FA9092DD6ABF}"/>
              </a:ext>
            </a:extLst>
          </p:cNvPr>
          <p:cNvSpPr/>
          <p:nvPr/>
        </p:nvSpPr>
        <p:spPr>
          <a:xfrm>
            <a:off x="1973679" y="205921"/>
            <a:ext cx="10027820" cy="644615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Content Placeholder 2">
            <a:extLst>
              <a:ext uri="{FF2B5EF4-FFF2-40B4-BE49-F238E27FC236}">
                <a16:creationId xmlns:a16="http://schemas.microsoft.com/office/drawing/2014/main" id="{4F3C64F3-D1C9-4977-BE21-32A78AD041B3}"/>
              </a:ext>
            </a:extLst>
          </p:cNvPr>
          <p:cNvSpPr>
            <a:spLocks noGrp="1"/>
          </p:cNvSpPr>
          <p:nvPr>
            <p:ph idx="1"/>
          </p:nvPr>
        </p:nvSpPr>
        <p:spPr>
          <a:xfrm>
            <a:off x="2077048" y="689066"/>
            <a:ext cx="4312601" cy="5479866"/>
          </a:xfrm>
        </p:spPr>
        <p:txBody>
          <a:bodyPr anchor="t">
            <a:normAutofit lnSpcReduction="10000"/>
          </a:bodyPr>
          <a:lstStyle/>
          <a:p>
            <a:r>
              <a:rPr lang="en-US" altLang="en-US" b="1" dirty="0">
                <a:solidFill>
                  <a:schemeClr val="accent5">
                    <a:lumMod val="10000"/>
                  </a:schemeClr>
                </a:solidFill>
              </a:rPr>
              <a:t>Privacy Preserving</a:t>
            </a:r>
          </a:p>
          <a:p>
            <a:pPr lvl="1"/>
            <a:r>
              <a:rPr lang="en-US" sz="1800" dirty="0"/>
              <a:t>Ask for permission if private properties are involved.</a:t>
            </a:r>
          </a:p>
          <a:p>
            <a:pPr lvl="1"/>
            <a:r>
              <a:rPr lang="en-US" sz="1800" dirty="0"/>
              <a:t>Keep camera off when it is not necessary, or when people feel uncomfortable in front of it.</a:t>
            </a:r>
          </a:p>
          <a:p>
            <a:pPr marL="0" indent="0">
              <a:buNone/>
            </a:pPr>
            <a:endParaRPr lang="en-US" altLang="en-US" dirty="0">
              <a:solidFill>
                <a:schemeClr val="accent5">
                  <a:lumMod val="10000"/>
                </a:schemeClr>
              </a:solidFill>
            </a:endParaRPr>
          </a:p>
          <a:p>
            <a:pPr marL="0" indent="0">
              <a:buNone/>
            </a:pPr>
            <a:endParaRPr lang="en-US" altLang="en-US" dirty="0">
              <a:solidFill>
                <a:schemeClr val="accent5">
                  <a:lumMod val="10000"/>
                </a:schemeClr>
              </a:solidFill>
            </a:endParaRPr>
          </a:p>
          <a:p>
            <a:r>
              <a:rPr lang="en-US" altLang="en-US" b="1" dirty="0">
                <a:solidFill>
                  <a:schemeClr val="accent5">
                    <a:lumMod val="10000"/>
                  </a:schemeClr>
                </a:solidFill>
              </a:rPr>
              <a:t>Safety Standard</a:t>
            </a:r>
          </a:p>
          <a:p>
            <a:pPr lvl="1"/>
            <a:r>
              <a:rPr lang="en-US" sz="1800" dirty="0"/>
              <a:t>UAV operators must wear protections (safety glasses, cut-resistance gloves)</a:t>
            </a:r>
          </a:p>
          <a:p>
            <a:pPr lvl="1"/>
            <a:r>
              <a:rPr lang="en-US" sz="1800" dirty="0"/>
              <a:t>Check conditions of motors, propellers, and battery before launching the UAV</a:t>
            </a:r>
          </a:p>
          <a:p>
            <a:pPr lvl="1"/>
            <a:r>
              <a:rPr lang="en-US" sz="1800" dirty="0"/>
              <a:t>Drop-in net covering the space for flight tests</a:t>
            </a:r>
          </a:p>
          <a:p>
            <a:pPr marL="0" indent="0">
              <a:buNone/>
            </a:pPr>
            <a:endParaRPr lang="en-US" altLang="en-US" sz="2000" dirty="0">
              <a:solidFill>
                <a:schemeClr val="accent5">
                  <a:lumMod val="10000"/>
                </a:schemeClr>
              </a:solidFill>
            </a:endParaRPr>
          </a:p>
        </p:txBody>
      </p:sp>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91305">
            <a:off x="-256587" y="3585062"/>
            <a:ext cx="2623902" cy="1188720"/>
          </a:xfrm>
        </p:spPr>
        <p:txBody>
          <a:bodyPr>
            <a:noAutofit/>
          </a:bodyPr>
          <a:lstStyle/>
          <a:p>
            <a:pPr algn="r">
              <a:spcBef>
                <a:spcPts val="1000"/>
              </a:spcBef>
            </a:pPr>
            <a:r>
              <a:rPr lang="en-US" altLang="zh-CN" sz="3200" dirty="0">
                <a:solidFill>
                  <a:schemeClr val="accent5">
                    <a:lumMod val="10000"/>
                  </a:schemeClr>
                </a:solidFill>
                <a:latin typeface="+mn-lt"/>
              </a:rPr>
              <a:t>Ethical</a:t>
            </a:r>
            <a:br>
              <a:rPr lang="en-US" altLang="zh-CN" sz="3200" dirty="0">
                <a:solidFill>
                  <a:schemeClr val="accent5">
                    <a:lumMod val="10000"/>
                  </a:schemeClr>
                </a:solidFill>
                <a:latin typeface="+mn-lt"/>
              </a:rPr>
            </a:br>
            <a:r>
              <a:rPr lang="en-US" altLang="zh-CN" sz="3200" dirty="0">
                <a:solidFill>
                  <a:schemeClr val="accent5">
                    <a:lumMod val="10000"/>
                  </a:schemeClr>
                </a:solidFill>
                <a:latin typeface="+mn-lt"/>
              </a:rPr>
              <a:t>Consideration</a:t>
            </a:r>
            <a:br>
              <a:rPr lang="en-US" altLang="zh-CN" sz="3200" dirty="0">
                <a:solidFill>
                  <a:schemeClr val="accent5">
                    <a:lumMod val="10000"/>
                  </a:schemeClr>
                </a:solidFill>
                <a:latin typeface="+mn-lt"/>
                <a:ea typeface="+mn-ea"/>
                <a:cs typeface="+mn-cs"/>
              </a:rPr>
            </a:br>
            <a:endParaRPr lang="zh-CN" altLang="en-US" sz="3200" dirty="0">
              <a:solidFill>
                <a:schemeClr val="accent5">
                  <a:lumMod val="10000"/>
                </a:schemeClr>
              </a:solidFill>
              <a:latin typeface="+mn-lt"/>
              <a:ea typeface="+mn-ea"/>
              <a:cs typeface="+mn-cs"/>
            </a:endParaRPr>
          </a:p>
        </p:txBody>
      </p:sp>
      <p:pic>
        <p:nvPicPr>
          <p:cNvPr id="4" name="Picture 3">
            <a:extLst>
              <a:ext uri="{FF2B5EF4-FFF2-40B4-BE49-F238E27FC236}">
                <a16:creationId xmlns:a16="http://schemas.microsoft.com/office/drawing/2014/main" id="{10A4A31B-7ED5-4D9E-9309-280618468275}"/>
              </a:ext>
            </a:extLst>
          </p:cNvPr>
          <p:cNvPicPr>
            <a:picLocks noChangeAspect="1"/>
          </p:cNvPicPr>
          <p:nvPr/>
        </p:nvPicPr>
        <p:blipFill>
          <a:blip r:embed="rId2"/>
          <a:stretch>
            <a:fillRect/>
          </a:stretch>
        </p:blipFill>
        <p:spPr>
          <a:xfrm rot="16200000">
            <a:off x="6402248" y="2250395"/>
            <a:ext cx="2136285" cy="2860450"/>
          </a:xfrm>
          <a:prstGeom prst="rect">
            <a:avLst/>
          </a:prstGeom>
          <a:effectLst>
            <a:softEdge rad="127000"/>
          </a:effectLst>
        </p:spPr>
      </p:pic>
      <p:pic>
        <p:nvPicPr>
          <p:cNvPr id="6" name="Picture 5" descr="Icon&#10;&#10;Description automatically generated">
            <a:extLst>
              <a:ext uri="{FF2B5EF4-FFF2-40B4-BE49-F238E27FC236}">
                <a16:creationId xmlns:a16="http://schemas.microsoft.com/office/drawing/2014/main" id="{C3B890A8-42CC-4139-B0E5-84219C82B0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2822" y="668702"/>
            <a:ext cx="1594922" cy="1594922"/>
          </a:xfrm>
          <a:prstGeom prst="rect">
            <a:avLst/>
          </a:prstGeom>
          <a:noFill/>
        </p:spPr>
      </p:pic>
      <p:pic>
        <p:nvPicPr>
          <p:cNvPr id="14" name="Picture 13" descr="A close up of a wire fence&#10;&#10;Description automatically generated">
            <a:extLst>
              <a:ext uri="{FF2B5EF4-FFF2-40B4-BE49-F238E27FC236}">
                <a16:creationId xmlns:a16="http://schemas.microsoft.com/office/drawing/2014/main" id="{4F718E58-3EAA-4961-8E84-B48E96FCA9DE}"/>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8802600" y="2889981"/>
            <a:ext cx="3225380" cy="2419035"/>
          </a:xfrm>
          <a:prstGeom prst="rect">
            <a:avLst/>
          </a:prstGeom>
          <a:effectLst>
            <a:softEdge rad="127000"/>
          </a:effectLst>
        </p:spPr>
      </p:pic>
      <p:pic>
        <p:nvPicPr>
          <p:cNvPr id="5" name="Picture 4">
            <a:extLst>
              <a:ext uri="{FF2B5EF4-FFF2-40B4-BE49-F238E27FC236}">
                <a16:creationId xmlns:a16="http://schemas.microsoft.com/office/drawing/2014/main" id="{DADF015E-F373-4C7B-8BD2-AC717FD221C0}"/>
              </a:ext>
            </a:extLst>
          </p:cNvPr>
          <p:cNvPicPr>
            <a:picLocks noChangeAspect="1"/>
          </p:cNvPicPr>
          <p:nvPr/>
        </p:nvPicPr>
        <p:blipFill rotWithShape="1">
          <a:blip r:embed="rId6"/>
          <a:srcRect l="2439" t="17454" r="-2439" b="3010"/>
          <a:stretch/>
        </p:blipFill>
        <p:spPr>
          <a:xfrm>
            <a:off x="6624353" y="4656706"/>
            <a:ext cx="3215665" cy="1924015"/>
          </a:xfrm>
          <a:prstGeom prst="rect">
            <a:avLst/>
          </a:prstGeom>
          <a:effectLst>
            <a:softEdge rad="127000"/>
          </a:effectLst>
        </p:spPr>
      </p:pic>
    </p:spTree>
    <p:extLst>
      <p:ext uri="{BB962C8B-B14F-4D97-AF65-F5344CB8AC3E}">
        <p14:creationId xmlns:p14="http://schemas.microsoft.com/office/powerpoint/2010/main" val="3582846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3FAE3697-68CD-49D9-B64E-AF723B3A6881}"/>
              </a:ext>
            </a:extLst>
          </p:cNvPr>
          <p:cNvGrpSpPr/>
          <p:nvPr/>
        </p:nvGrpSpPr>
        <p:grpSpPr>
          <a:xfrm>
            <a:off x="1275319" y="-3732"/>
            <a:ext cx="10916680" cy="6861732"/>
            <a:chOff x="1275319" y="-3732"/>
            <a:chExt cx="10916680" cy="6861732"/>
          </a:xfrm>
        </p:grpSpPr>
        <p:sp>
          <p:nvSpPr>
            <p:cNvPr id="8" name="Right Triangle 7">
              <a:extLst>
                <a:ext uri="{FF2B5EF4-FFF2-40B4-BE49-F238E27FC236}">
                  <a16:creationId xmlns:a16="http://schemas.microsoft.com/office/drawing/2014/main" id="{7B22C60F-2860-4042-84C7-707ECE86AE50}"/>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Rectangle 8">
              <a:extLst>
                <a:ext uri="{FF2B5EF4-FFF2-40B4-BE49-F238E27FC236}">
                  <a16:creationId xmlns:a16="http://schemas.microsoft.com/office/drawing/2014/main" id="{258FC86D-9FB3-4C8A-BFF7-507017996E14}"/>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66A839D7-D800-4DF3-83C2-A081712BA9EA}"/>
              </a:ext>
            </a:extLst>
          </p:cNvPr>
          <p:cNvSpPr/>
          <p:nvPr/>
        </p:nvSpPr>
        <p:spPr>
          <a:xfrm>
            <a:off x="1964139" y="224209"/>
            <a:ext cx="10027820" cy="6409581"/>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itle 1">
            <a:extLst>
              <a:ext uri="{FF2B5EF4-FFF2-40B4-BE49-F238E27FC236}">
                <a16:creationId xmlns:a16="http://schemas.microsoft.com/office/drawing/2014/main" id="{AA01F31B-869A-4F44-8096-0603D88D5330}"/>
              </a:ext>
            </a:extLst>
          </p:cNvPr>
          <p:cNvSpPr txBox="1">
            <a:spLocks/>
          </p:cNvSpPr>
          <p:nvPr/>
        </p:nvSpPr>
        <p:spPr>
          <a:xfrm rot="17684178">
            <a:off x="-328064" y="3419166"/>
            <a:ext cx="233654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1000"/>
              </a:spcBef>
            </a:pPr>
            <a:r>
              <a:rPr lang="en-US" altLang="zh-CN" sz="3600" dirty="0">
                <a:solidFill>
                  <a:schemeClr val="accent5">
                    <a:lumMod val="10000"/>
                  </a:schemeClr>
                </a:solidFill>
                <a:latin typeface="+mn-lt"/>
                <a:ea typeface="+mn-ea"/>
                <a:cs typeface="+mn-cs"/>
              </a:rPr>
              <a:t>Validation</a:t>
            </a:r>
          </a:p>
          <a:p>
            <a:pPr algn="r">
              <a:spcBef>
                <a:spcPts val="1000"/>
              </a:spcBef>
            </a:pPr>
            <a:r>
              <a:rPr lang="en-US" altLang="zh-CN" sz="2400" dirty="0">
                <a:solidFill>
                  <a:schemeClr val="accent5">
                    <a:lumMod val="10000"/>
                  </a:schemeClr>
                </a:solidFill>
                <a:latin typeface="+mn-lt"/>
                <a:ea typeface="+mn-ea"/>
                <a:cs typeface="+mn-cs"/>
              </a:rPr>
              <a:t>– Depth Camera</a:t>
            </a:r>
            <a:endParaRPr lang="zh-CN" altLang="en-US" sz="3200" dirty="0">
              <a:solidFill>
                <a:schemeClr val="accent5">
                  <a:lumMod val="10000"/>
                </a:schemeClr>
              </a:solidFill>
              <a:latin typeface="+mn-lt"/>
              <a:ea typeface="+mn-ea"/>
              <a:cs typeface="+mn-cs"/>
            </a:endParaRPr>
          </a:p>
        </p:txBody>
      </p:sp>
      <p:sp>
        <p:nvSpPr>
          <p:cNvPr id="2" name="Rectangle 1">
            <a:extLst>
              <a:ext uri="{FF2B5EF4-FFF2-40B4-BE49-F238E27FC236}">
                <a16:creationId xmlns:a16="http://schemas.microsoft.com/office/drawing/2014/main" id="{F1C7566C-165A-41CD-8925-C58BC005B4FC}"/>
              </a:ext>
            </a:extLst>
          </p:cNvPr>
          <p:cNvSpPr/>
          <p:nvPr/>
        </p:nvSpPr>
        <p:spPr>
          <a:xfrm>
            <a:off x="2156462" y="1659284"/>
            <a:ext cx="4732377" cy="3785652"/>
          </a:xfrm>
          <a:prstGeom prst="rect">
            <a:avLst/>
          </a:prstGeom>
        </p:spPr>
        <p:txBody>
          <a:bodyPr wrap="square">
            <a:spAutoFit/>
          </a:bodyPr>
          <a:lstStyle/>
          <a:p>
            <a:r>
              <a:rPr lang="en-US" altLang="en-US" sz="2000" b="1" dirty="0">
                <a:solidFill>
                  <a:schemeClr val="accent5">
                    <a:lumMod val="10000"/>
                  </a:schemeClr>
                </a:solidFill>
                <a:hlinkClick r:id="rId2" action="ppaction://hlinksldjump"/>
              </a:rPr>
              <a:t>Test 1: Depth camera</a:t>
            </a:r>
            <a:endParaRPr lang="en-US" altLang="en-US" sz="2000" b="1" dirty="0">
              <a:solidFill>
                <a:schemeClr val="accent5">
                  <a:lumMod val="10000"/>
                </a:schemeClr>
              </a:solidFill>
            </a:endParaRPr>
          </a:p>
          <a:p>
            <a:pPr lvl="1"/>
            <a:r>
              <a:rPr lang="en-US" altLang="en-US" sz="2000" dirty="0">
                <a:solidFill>
                  <a:schemeClr val="accent5">
                    <a:lumMod val="10000"/>
                  </a:schemeClr>
                </a:solidFill>
              </a:rPr>
              <a:t>Reference: OptiTrack</a:t>
            </a:r>
          </a:p>
          <a:p>
            <a:pPr lvl="1"/>
            <a:endParaRPr lang="en-US" altLang="en-US" sz="2000" dirty="0">
              <a:solidFill>
                <a:schemeClr val="accent5">
                  <a:lumMod val="10000"/>
                </a:schemeClr>
              </a:solidFill>
            </a:endParaRPr>
          </a:p>
          <a:p>
            <a:pPr lvl="1"/>
            <a:r>
              <a:rPr lang="en-US" altLang="en-US" sz="2000" dirty="0">
                <a:solidFill>
                  <a:schemeClr val="accent5">
                    <a:lumMod val="10000"/>
                  </a:schemeClr>
                </a:solidFill>
              </a:rPr>
              <a:t>In a room with nonuniform light, place markers on the corners, edges, and surfaces of objects (e.g., box, desk). Capture the depth image with depth camera, and record positions of markers with OptiTrack. Measure and compare the distance from depth camera to each marker over 100 frames.</a:t>
            </a:r>
            <a:endParaRPr lang="en-US" altLang="en-US" sz="2800" dirty="0">
              <a:solidFill>
                <a:schemeClr val="accent5">
                  <a:lumMod val="10000"/>
                </a:schemeClr>
              </a:solidFill>
            </a:endParaRPr>
          </a:p>
        </p:txBody>
      </p:sp>
      <p:sp>
        <p:nvSpPr>
          <p:cNvPr id="51" name="TextBox 50">
            <a:extLst>
              <a:ext uri="{FF2B5EF4-FFF2-40B4-BE49-F238E27FC236}">
                <a16:creationId xmlns:a16="http://schemas.microsoft.com/office/drawing/2014/main" id="{76A7A5DA-496B-45B5-9095-38CE0FA350BD}"/>
              </a:ext>
            </a:extLst>
          </p:cNvPr>
          <p:cNvSpPr txBox="1"/>
          <p:nvPr/>
        </p:nvSpPr>
        <p:spPr>
          <a:xfrm>
            <a:off x="7015956" y="4697952"/>
            <a:ext cx="4710750" cy="107721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b="1" dirty="0"/>
              <a:t>OptiTrack: </a:t>
            </a:r>
          </a:p>
          <a:p>
            <a:r>
              <a:rPr lang="en-US" altLang="zh-CN" sz="1600" dirty="0"/>
              <a:t>A set of fixed optical camera sensors that can provide accurate measurements with positional error &lt; 0.3</a:t>
            </a:r>
            <a:r>
              <a:rPr lang="en-US" altLang="zh-CN" sz="1200" dirty="0"/>
              <a:t>mm</a:t>
            </a:r>
            <a:r>
              <a:rPr lang="en-US" altLang="zh-CN" sz="1600" dirty="0"/>
              <a:t>, and rotational error &lt; 0.05</a:t>
            </a:r>
            <a:r>
              <a:rPr lang="en-US" altLang="zh-CN" sz="1600" b="0" i="0" dirty="0">
                <a:latin typeface="+mj-lt"/>
              </a:rPr>
              <a:t>°</a:t>
            </a:r>
            <a:endParaRPr lang="zh-CN" altLang="en-US" sz="1600" dirty="0"/>
          </a:p>
        </p:txBody>
      </p:sp>
      <p:pic>
        <p:nvPicPr>
          <p:cNvPr id="52" name="Picture 51">
            <a:extLst>
              <a:ext uri="{FF2B5EF4-FFF2-40B4-BE49-F238E27FC236}">
                <a16:creationId xmlns:a16="http://schemas.microsoft.com/office/drawing/2014/main" id="{3849C696-0A4B-4687-81AE-E3D6C05FF171}"/>
              </a:ext>
            </a:extLst>
          </p:cNvPr>
          <p:cNvPicPr>
            <a:picLocks noChangeAspect="1"/>
          </p:cNvPicPr>
          <p:nvPr/>
        </p:nvPicPr>
        <p:blipFill>
          <a:blip r:embed="rId3"/>
          <a:stretch>
            <a:fillRect/>
          </a:stretch>
        </p:blipFill>
        <p:spPr>
          <a:xfrm>
            <a:off x="7015956" y="970415"/>
            <a:ext cx="4710751" cy="3539429"/>
          </a:xfrm>
          <a:prstGeom prst="rect">
            <a:avLst/>
          </a:prstGeom>
        </p:spPr>
      </p:pic>
      <p:sp>
        <p:nvSpPr>
          <p:cNvPr id="53" name="Rectangle 52">
            <a:extLst>
              <a:ext uri="{FF2B5EF4-FFF2-40B4-BE49-F238E27FC236}">
                <a16:creationId xmlns:a16="http://schemas.microsoft.com/office/drawing/2014/main" id="{8938A92A-EB25-4465-AFE4-3445AF4F12B6}"/>
              </a:ext>
            </a:extLst>
          </p:cNvPr>
          <p:cNvSpPr/>
          <p:nvPr/>
        </p:nvSpPr>
        <p:spPr>
          <a:xfrm>
            <a:off x="7919781" y="6315645"/>
            <a:ext cx="4137277" cy="307777"/>
          </a:xfrm>
          <a:prstGeom prst="rect">
            <a:avLst/>
          </a:prstGeom>
        </p:spPr>
        <p:txBody>
          <a:bodyPr wrap="square">
            <a:spAutoFit/>
          </a:bodyPr>
          <a:lstStyle/>
          <a:p>
            <a:pPr lvl="1" algn="ctr"/>
            <a:r>
              <a:rPr lang="en-US" altLang="zh-CN" sz="1400" dirty="0"/>
              <a:t>*Thank Prof. Rahaim for his OptiTrack system</a:t>
            </a:r>
          </a:p>
        </p:txBody>
      </p:sp>
    </p:spTree>
    <p:extLst>
      <p:ext uri="{BB962C8B-B14F-4D97-AF65-F5344CB8AC3E}">
        <p14:creationId xmlns:p14="http://schemas.microsoft.com/office/powerpoint/2010/main" val="1130637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3FAE3697-68CD-49D9-B64E-AF723B3A6881}"/>
              </a:ext>
            </a:extLst>
          </p:cNvPr>
          <p:cNvGrpSpPr/>
          <p:nvPr/>
        </p:nvGrpSpPr>
        <p:grpSpPr>
          <a:xfrm>
            <a:off x="1275319" y="-3732"/>
            <a:ext cx="10916680" cy="6861732"/>
            <a:chOff x="1275319" y="-3732"/>
            <a:chExt cx="10916680" cy="6861732"/>
          </a:xfrm>
        </p:grpSpPr>
        <p:sp>
          <p:nvSpPr>
            <p:cNvPr id="8" name="Right Triangle 7">
              <a:extLst>
                <a:ext uri="{FF2B5EF4-FFF2-40B4-BE49-F238E27FC236}">
                  <a16:creationId xmlns:a16="http://schemas.microsoft.com/office/drawing/2014/main" id="{7B22C60F-2860-4042-84C7-707ECE86AE50}"/>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Rectangle 8">
              <a:extLst>
                <a:ext uri="{FF2B5EF4-FFF2-40B4-BE49-F238E27FC236}">
                  <a16:creationId xmlns:a16="http://schemas.microsoft.com/office/drawing/2014/main" id="{258FC86D-9FB3-4C8A-BFF7-507017996E14}"/>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66A839D7-D800-4DF3-83C2-A081712BA9EA}"/>
              </a:ext>
            </a:extLst>
          </p:cNvPr>
          <p:cNvSpPr/>
          <p:nvPr/>
        </p:nvSpPr>
        <p:spPr>
          <a:xfrm>
            <a:off x="1973679" y="380370"/>
            <a:ext cx="10027820" cy="6409581"/>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itle 1">
            <a:extLst>
              <a:ext uri="{FF2B5EF4-FFF2-40B4-BE49-F238E27FC236}">
                <a16:creationId xmlns:a16="http://schemas.microsoft.com/office/drawing/2014/main" id="{AA01F31B-869A-4F44-8096-0603D88D5330}"/>
              </a:ext>
            </a:extLst>
          </p:cNvPr>
          <p:cNvSpPr txBox="1">
            <a:spLocks/>
          </p:cNvSpPr>
          <p:nvPr/>
        </p:nvSpPr>
        <p:spPr>
          <a:xfrm rot="17684178">
            <a:off x="-594946" y="2945590"/>
            <a:ext cx="3514195"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altLang="zh-CN" sz="3600" dirty="0">
                <a:solidFill>
                  <a:schemeClr val="accent5">
                    <a:lumMod val="10000"/>
                  </a:schemeClr>
                </a:solidFill>
                <a:latin typeface="+mn-lt"/>
                <a:ea typeface="+mn-ea"/>
                <a:cs typeface="+mn-cs"/>
              </a:rPr>
              <a:t>Validation</a:t>
            </a:r>
            <a:r>
              <a:rPr lang="en-US" altLang="zh-CN" sz="3200" dirty="0">
                <a:solidFill>
                  <a:schemeClr val="accent5">
                    <a:lumMod val="10000"/>
                  </a:schemeClr>
                </a:solidFill>
                <a:latin typeface="+mn-lt"/>
                <a:ea typeface="+mn-ea"/>
                <a:cs typeface="+mn-cs"/>
              </a:rPr>
              <a:t> </a:t>
            </a:r>
            <a:r>
              <a:rPr lang="en-US" altLang="zh-CN" sz="3600" dirty="0">
                <a:solidFill>
                  <a:schemeClr val="accent5">
                    <a:lumMod val="10000"/>
                  </a:schemeClr>
                </a:solidFill>
                <a:latin typeface="+mn-lt"/>
                <a:ea typeface="+mn-ea"/>
                <a:cs typeface="+mn-cs"/>
              </a:rPr>
              <a:t>Data</a:t>
            </a:r>
            <a:r>
              <a:rPr lang="en-US" altLang="zh-CN" sz="3200" dirty="0">
                <a:solidFill>
                  <a:schemeClr val="accent5">
                    <a:lumMod val="10000"/>
                  </a:schemeClr>
                </a:solidFill>
                <a:latin typeface="+mn-lt"/>
                <a:ea typeface="+mn-ea"/>
                <a:cs typeface="+mn-cs"/>
              </a:rPr>
              <a:t> </a:t>
            </a:r>
            <a:br>
              <a:rPr lang="en-US" altLang="zh-CN" sz="3200" dirty="0">
                <a:solidFill>
                  <a:schemeClr val="accent5">
                    <a:lumMod val="10000"/>
                  </a:schemeClr>
                </a:solidFill>
                <a:latin typeface="+mn-lt"/>
                <a:ea typeface="+mn-ea"/>
                <a:cs typeface="+mn-cs"/>
              </a:rPr>
            </a:br>
            <a:r>
              <a:rPr lang="en-US" altLang="zh-CN" sz="2400" dirty="0">
                <a:solidFill>
                  <a:schemeClr val="accent5">
                    <a:lumMod val="10000"/>
                  </a:schemeClr>
                </a:solidFill>
                <a:latin typeface="+mn-lt"/>
                <a:ea typeface="+mn-ea"/>
                <a:cs typeface="+mn-cs"/>
              </a:rPr>
              <a:t>– Depth Camera</a:t>
            </a:r>
            <a:endParaRPr lang="zh-CN" altLang="en-US" sz="3200" dirty="0">
              <a:solidFill>
                <a:schemeClr val="accent5">
                  <a:lumMod val="10000"/>
                </a:schemeClr>
              </a:solidFill>
              <a:latin typeface="+mn-lt"/>
              <a:ea typeface="+mn-ea"/>
              <a:cs typeface="+mn-cs"/>
            </a:endParaRPr>
          </a:p>
        </p:txBody>
      </p:sp>
      <p:graphicFrame>
        <p:nvGraphicFramePr>
          <p:cNvPr id="6" name="Table 10">
            <a:extLst>
              <a:ext uri="{FF2B5EF4-FFF2-40B4-BE49-F238E27FC236}">
                <a16:creationId xmlns:a16="http://schemas.microsoft.com/office/drawing/2014/main" id="{E3CCA835-032A-4FEA-BC88-5E0E2CD8A866}"/>
              </a:ext>
            </a:extLst>
          </p:cNvPr>
          <p:cNvGraphicFramePr>
            <a:graphicFrameLocks noGrp="1"/>
          </p:cNvGraphicFramePr>
          <p:nvPr/>
        </p:nvGraphicFramePr>
        <p:xfrm>
          <a:off x="9273223" y="529775"/>
          <a:ext cx="2633739" cy="1127760"/>
        </p:xfrm>
        <a:graphic>
          <a:graphicData uri="http://schemas.openxmlformats.org/drawingml/2006/table">
            <a:tbl>
              <a:tblPr>
                <a:tableStyleId>{5C22544A-7EE6-4342-B048-85BDC9FD1C3A}</a:tableStyleId>
              </a:tblPr>
              <a:tblGrid>
                <a:gridCol w="1178213">
                  <a:extLst>
                    <a:ext uri="{9D8B030D-6E8A-4147-A177-3AD203B41FA5}">
                      <a16:colId xmlns:a16="http://schemas.microsoft.com/office/drawing/2014/main" val="1576507293"/>
                    </a:ext>
                  </a:extLst>
                </a:gridCol>
                <a:gridCol w="717231">
                  <a:extLst>
                    <a:ext uri="{9D8B030D-6E8A-4147-A177-3AD203B41FA5}">
                      <a16:colId xmlns:a16="http://schemas.microsoft.com/office/drawing/2014/main" val="3358230014"/>
                    </a:ext>
                  </a:extLst>
                </a:gridCol>
                <a:gridCol w="738295">
                  <a:extLst>
                    <a:ext uri="{9D8B030D-6E8A-4147-A177-3AD203B41FA5}">
                      <a16:colId xmlns:a16="http://schemas.microsoft.com/office/drawing/2014/main" val="1598299920"/>
                    </a:ext>
                  </a:extLst>
                </a:gridCol>
              </a:tblGrid>
              <a:tr h="438995">
                <a:tc>
                  <a:txBody>
                    <a:bodyPr/>
                    <a:lstStyle/>
                    <a:p>
                      <a:pPr algn="r"/>
                      <a:r>
                        <a:rPr lang="en-US" altLang="zh-CN" sz="1400" dirty="0"/>
                        <a:t>Contrast</a:t>
                      </a:r>
                    </a:p>
                    <a:p>
                      <a:pPr algn="l"/>
                      <a:r>
                        <a:rPr lang="en-US" altLang="zh-CN" sz="1400" dirty="0"/>
                        <a:t>Brightness</a:t>
                      </a:r>
                      <a:endParaRPr lang="zh-CN" altLang="en-US" sz="1400" dirty="0"/>
                    </a:p>
                  </a:txBody>
                  <a:tcPr>
                    <a:lnTlToBr w="12700" cap="flat" cmpd="sng" algn="ctr">
                      <a:solidFill>
                        <a:schemeClr val="tx1"/>
                      </a:solidFill>
                      <a:prstDash val="solid"/>
                      <a:round/>
                      <a:headEnd type="none" w="med" len="med"/>
                      <a:tailEnd type="none" w="med" len="med"/>
                    </a:lnTlToBr>
                  </a:tcPr>
                </a:tc>
                <a:tc>
                  <a:txBody>
                    <a:bodyPr/>
                    <a:lstStyle/>
                    <a:p>
                      <a:pPr algn="ctr"/>
                      <a:r>
                        <a:rPr lang="en-US" altLang="zh-CN" sz="1400" dirty="0"/>
                        <a:t>High</a:t>
                      </a:r>
                      <a:endParaRPr lang="zh-CN" altLang="en-US" sz="1400" dirty="0"/>
                    </a:p>
                  </a:txBody>
                  <a:tcPr/>
                </a:tc>
                <a:tc>
                  <a:txBody>
                    <a:bodyPr/>
                    <a:lstStyle/>
                    <a:p>
                      <a:pPr algn="ctr"/>
                      <a:r>
                        <a:rPr lang="en-US" altLang="zh-CN" sz="1400" dirty="0"/>
                        <a:t>Low</a:t>
                      </a:r>
                      <a:endParaRPr lang="zh-CN" altLang="en-US" sz="1400" dirty="0"/>
                    </a:p>
                  </a:txBody>
                  <a:tcPr/>
                </a:tc>
                <a:extLst>
                  <a:ext uri="{0D108BD9-81ED-4DB2-BD59-A6C34878D82A}">
                    <a16:rowId xmlns:a16="http://schemas.microsoft.com/office/drawing/2014/main" val="2052864606"/>
                  </a:ext>
                </a:extLst>
              </a:tr>
              <a:tr h="262559">
                <a:tc>
                  <a:txBody>
                    <a:bodyPr/>
                    <a:lstStyle/>
                    <a:p>
                      <a:pPr algn="ctr"/>
                      <a:r>
                        <a:rPr lang="en-US" altLang="zh-CN" sz="1400" dirty="0"/>
                        <a:t>High</a:t>
                      </a:r>
                      <a:endParaRPr lang="zh-CN" altLang="en-US" sz="1400" dirty="0"/>
                    </a:p>
                  </a:txBody>
                  <a:tcPr/>
                </a:tc>
                <a:tc>
                  <a:txBody>
                    <a:bodyPr/>
                    <a:lstStyle/>
                    <a:p>
                      <a:pPr algn="ctr"/>
                      <a:r>
                        <a:rPr lang="en-US" altLang="zh-CN" sz="1400" b="1" dirty="0"/>
                        <a:t>&lt;1.8%</a:t>
                      </a:r>
                      <a:endParaRPr lang="zh-CN" altLang="en-US" sz="1400" b="1" dirty="0"/>
                    </a:p>
                  </a:txBody>
                  <a:tcPr/>
                </a:tc>
                <a:tc>
                  <a:txBody>
                    <a:bodyPr/>
                    <a:lstStyle/>
                    <a:p>
                      <a:pPr algn="ctr"/>
                      <a:r>
                        <a:rPr lang="en-US" altLang="zh-CN" sz="1400" b="1" dirty="0"/>
                        <a:t>&lt;11.5%</a:t>
                      </a:r>
                      <a:endParaRPr lang="zh-CN" altLang="en-US" sz="1400" b="1" dirty="0"/>
                    </a:p>
                  </a:txBody>
                  <a:tcPr/>
                </a:tc>
                <a:extLst>
                  <a:ext uri="{0D108BD9-81ED-4DB2-BD59-A6C34878D82A}">
                    <a16:rowId xmlns:a16="http://schemas.microsoft.com/office/drawing/2014/main" val="3667817195"/>
                  </a:ext>
                </a:extLst>
              </a:tr>
              <a:tr h="262559">
                <a:tc>
                  <a:txBody>
                    <a:bodyPr/>
                    <a:lstStyle/>
                    <a:p>
                      <a:pPr algn="ctr"/>
                      <a:r>
                        <a:rPr lang="en-US" altLang="zh-CN" sz="1400" dirty="0"/>
                        <a:t>Low</a:t>
                      </a:r>
                      <a:endParaRPr lang="zh-CN" altLang="en-US" sz="1400" dirty="0"/>
                    </a:p>
                  </a:txBody>
                  <a:tcPr/>
                </a:tc>
                <a:tc>
                  <a:txBody>
                    <a:bodyPr/>
                    <a:lstStyle/>
                    <a:p>
                      <a:pPr algn="ctr"/>
                      <a:r>
                        <a:rPr lang="en-US" altLang="zh-CN" sz="1400" b="1" dirty="0"/>
                        <a:t>&lt;5.6%</a:t>
                      </a:r>
                      <a:endParaRPr lang="zh-CN" altLang="en-US" sz="1400" b="1" dirty="0"/>
                    </a:p>
                  </a:txBody>
                  <a:tcPr/>
                </a:tc>
                <a:tc>
                  <a:txBody>
                    <a:bodyPr/>
                    <a:lstStyle/>
                    <a:p>
                      <a:pPr algn="ctr"/>
                      <a:r>
                        <a:rPr lang="en-US" altLang="zh-CN" sz="1400" b="1" dirty="0"/>
                        <a:t>&lt;21.0%</a:t>
                      </a:r>
                      <a:endParaRPr lang="zh-CN" altLang="en-US" sz="1400" b="1" dirty="0"/>
                    </a:p>
                  </a:txBody>
                  <a:tcPr/>
                </a:tc>
                <a:extLst>
                  <a:ext uri="{0D108BD9-81ED-4DB2-BD59-A6C34878D82A}">
                    <a16:rowId xmlns:a16="http://schemas.microsoft.com/office/drawing/2014/main" val="1742082413"/>
                  </a:ext>
                </a:extLst>
              </a:tr>
            </a:tbl>
          </a:graphicData>
        </a:graphic>
      </p:graphicFrame>
      <p:pic>
        <p:nvPicPr>
          <p:cNvPr id="20" name="Picture 19">
            <a:extLst>
              <a:ext uri="{FF2B5EF4-FFF2-40B4-BE49-F238E27FC236}">
                <a16:creationId xmlns:a16="http://schemas.microsoft.com/office/drawing/2014/main" id="{7384E0F2-FB67-4368-8FF9-D8BF222A8070}"/>
              </a:ext>
            </a:extLst>
          </p:cNvPr>
          <p:cNvPicPr>
            <a:picLocks noChangeAspect="1"/>
          </p:cNvPicPr>
          <p:nvPr/>
        </p:nvPicPr>
        <p:blipFill rotWithShape="1">
          <a:blip r:embed="rId2">
            <a:extLst>
              <a:ext uri="{28A0092B-C50C-407E-A947-70E740481C1C}">
                <a14:useLocalDpi xmlns:a14="http://schemas.microsoft.com/office/drawing/2010/main" val="0"/>
              </a:ext>
            </a:extLst>
          </a:blip>
          <a:srcRect l="1897" t="6008" r="8325" b="467"/>
          <a:stretch/>
        </p:blipFill>
        <p:spPr>
          <a:xfrm>
            <a:off x="2042558" y="799600"/>
            <a:ext cx="3479059" cy="2718275"/>
          </a:xfrm>
          <a:prstGeom prst="rect">
            <a:avLst/>
          </a:prstGeom>
        </p:spPr>
      </p:pic>
      <p:grpSp>
        <p:nvGrpSpPr>
          <p:cNvPr id="26" name="Group 25">
            <a:extLst>
              <a:ext uri="{FF2B5EF4-FFF2-40B4-BE49-F238E27FC236}">
                <a16:creationId xmlns:a16="http://schemas.microsoft.com/office/drawing/2014/main" id="{77D953FB-11B0-40C8-9AC7-5E39E8281353}"/>
              </a:ext>
            </a:extLst>
          </p:cNvPr>
          <p:cNvGrpSpPr/>
          <p:nvPr/>
        </p:nvGrpSpPr>
        <p:grpSpPr>
          <a:xfrm>
            <a:off x="1993290" y="380370"/>
            <a:ext cx="7211054" cy="3851885"/>
            <a:chOff x="1993290" y="215778"/>
            <a:chExt cx="7211054" cy="3851885"/>
          </a:xfrm>
        </p:grpSpPr>
        <p:sp>
          <p:nvSpPr>
            <p:cNvPr id="16" name="TextBox 15">
              <a:extLst>
                <a:ext uri="{FF2B5EF4-FFF2-40B4-BE49-F238E27FC236}">
                  <a16:creationId xmlns:a16="http://schemas.microsoft.com/office/drawing/2014/main" id="{4C8BA243-4032-4D29-B5B6-7DF1988B5169}"/>
                </a:ext>
              </a:extLst>
            </p:cNvPr>
            <p:cNvSpPr txBox="1"/>
            <p:nvPr/>
          </p:nvSpPr>
          <p:spPr>
            <a:xfrm>
              <a:off x="1993290" y="220508"/>
              <a:ext cx="3513221" cy="646331"/>
            </a:xfrm>
            <a:prstGeom prst="rect">
              <a:avLst/>
            </a:prstGeom>
            <a:noFill/>
          </p:spPr>
          <p:txBody>
            <a:bodyPr wrap="square" rtlCol="0">
              <a:spAutoFit/>
            </a:bodyPr>
            <a:lstStyle/>
            <a:p>
              <a:r>
                <a:rPr lang="en-US" altLang="en-US" dirty="0">
                  <a:solidFill>
                    <a:schemeClr val="accent5">
                      <a:lumMod val="10000"/>
                    </a:schemeClr>
                  </a:solidFill>
                </a:rPr>
                <a:t>1. High brightness – High contrast</a:t>
              </a:r>
            </a:p>
            <a:p>
              <a:endParaRPr lang="zh-CN" altLang="en-US" dirty="0"/>
            </a:p>
          </p:txBody>
        </p:sp>
        <p:sp>
          <p:nvSpPr>
            <p:cNvPr id="22" name="TextBox 21">
              <a:extLst>
                <a:ext uri="{FF2B5EF4-FFF2-40B4-BE49-F238E27FC236}">
                  <a16:creationId xmlns:a16="http://schemas.microsoft.com/office/drawing/2014/main" id="{FBA73AF0-D28D-4528-BF53-AB27B813F6ED}"/>
                </a:ext>
              </a:extLst>
            </p:cNvPr>
            <p:cNvSpPr txBox="1"/>
            <p:nvPr/>
          </p:nvSpPr>
          <p:spPr>
            <a:xfrm>
              <a:off x="2041083" y="3421332"/>
              <a:ext cx="3513221" cy="646331"/>
            </a:xfrm>
            <a:prstGeom prst="rect">
              <a:avLst/>
            </a:prstGeom>
            <a:noFill/>
          </p:spPr>
          <p:txBody>
            <a:bodyPr wrap="square" rtlCol="0">
              <a:spAutoFit/>
            </a:bodyPr>
            <a:lstStyle/>
            <a:p>
              <a:r>
                <a:rPr lang="en-US" altLang="en-US" dirty="0">
                  <a:solidFill>
                    <a:schemeClr val="accent5">
                      <a:lumMod val="10000"/>
                    </a:schemeClr>
                  </a:solidFill>
                </a:rPr>
                <a:t>3. Low brightness – High contrast</a:t>
              </a:r>
            </a:p>
            <a:p>
              <a:endParaRPr lang="zh-CN" altLang="en-US" dirty="0"/>
            </a:p>
          </p:txBody>
        </p:sp>
        <p:sp>
          <p:nvSpPr>
            <p:cNvPr id="23" name="TextBox 22">
              <a:extLst>
                <a:ext uri="{FF2B5EF4-FFF2-40B4-BE49-F238E27FC236}">
                  <a16:creationId xmlns:a16="http://schemas.microsoft.com/office/drawing/2014/main" id="{CE0F3760-0E96-46B4-A004-6E6D7497FC5E}"/>
                </a:ext>
              </a:extLst>
            </p:cNvPr>
            <p:cNvSpPr txBox="1"/>
            <p:nvPr/>
          </p:nvSpPr>
          <p:spPr>
            <a:xfrm>
              <a:off x="5691123" y="215778"/>
              <a:ext cx="3513221" cy="646331"/>
            </a:xfrm>
            <a:prstGeom prst="rect">
              <a:avLst/>
            </a:prstGeom>
            <a:noFill/>
          </p:spPr>
          <p:txBody>
            <a:bodyPr wrap="square" rtlCol="0">
              <a:spAutoFit/>
            </a:bodyPr>
            <a:lstStyle/>
            <a:p>
              <a:r>
                <a:rPr lang="en-US" altLang="en-US" dirty="0">
                  <a:solidFill>
                    <a:schemeClr val="accent5">
                      <a:lumMod val="10000"/>
                    </a:schemeClr>
                  </a:solidFill>
                </a:rPr>
                <a:t>2. High brightness – Low contrast</a:t>
              </a:r>
            </a:p>
            <a:p>
              <a:endParaRPr lang="zh-CN" altLang="en-US" dirty="0"/>
            </a:p>
          </p:txBody>
        </p:sp>
        <p:sp>
          <p:nvSpPr>
            <p:cNvPr id="24" name="TextBox 23">
              <a:extLst>
                <a:ext uri="{FF2B5EF4-FFF2-40B4-BE49-F238E27FC236}">
                  <a16:creationId xmlns:a16="http://schemas.microsoft.com/office/drawing/2014/main" id="{423EB0BC-90CA-4B25-B88F-09BEBF662CBB}"/>
                </a:ext>
              </a:extLst>
            </p:cNvPr>
            <p:cNvSpPr txBox="1"/>
            <p:nvPr/>
          </p:nvSpPr>
          <p:spPr>
            <a:xfrm>
              <a:off x="5645608" y="3415331"/>
              <a:ext cx="3513221" cy="646331"/>
            </a:xfrm>
            <a:prstGeom prst="rect">
              <a:avLst/>
            </a:prstGeom>
            <a:noFill/>
          </p:spPr>
          <p:txBody>
            <a:bodyPr wrap="square" rtlCol="0">
              <a:spAutoFit/>
            </a:bodyPr>
            <a:lstStyle/>
            <a:p>
              <a:r>
                <a:rPr lang="en-US" altLang="en-US" dirty="0">
                  <a:solidFill>
                    <a:schemeClr val="accent5">
                      <a:lumMod val="10000"/>
                    </a:schemeClr>
                  </a:solidFill>
                </a:rPr>
                <a:t>4. Low brightness – Low contrast</a:t>
              </a:r>
            </a:p>
            <a:p>
              <a:endParaRPr lang="zh-CN" altLang="en-US" dirty="0"/>
            </a:p>
          </p:txBody>
        </p:sp>
      </p:grpSp>
      <p:grpSp>
        <p:nvGrpSpPr>
          <p:cNvPr id="39" name="Group 38">
            <a:extLst>
              <a:ext uri="{FF2B5EF4-FFF2-40B4-BE49-F238E27FC236}">
                <a16:creationId xmlns:a16="http://schemas.microsoft.com/office/drawing/2014/main" id="{57879FF9-960A-429E-8F73-B5FCDBE0AD8D}"/>
              </a:ext>
            </a:extLst>
          </p:cNvPr>
          <p:cNvGrpSpPr/>
          <p:nvPr/>
        </p:nvGrpSpPr>
        <p:grpSpPr>
          <a:xfrm>
            <a:off x="9722645" y="5630825"/>
            <a:ext cx="2176249" cy="1078944"/>
            <a:chOff x="6744788" y="3996048"/>
            <a:chExt cx="2176249" cy="1078944"/>
          </a:xfrm>
        </p:grpSpPr>
        <p:pic>
          <p:nvPicPr>
            <p:cNvPr id="31" name="Picture 30" descr="A picture containing text, monitor, display, flat&#10;&#10;Description automatically generated">
              <a:extLst>
                <a:ext uri="{FF2B5EF4-FFF2-40B4-BE49-F238E27FC236}">
                  <a16:creationId xmlns:a16="http://schemas.microsoft.com/office/drawing/2014/main" id="{11700DB5-48BD-444F-BC23-397BB577BCEB}"/>
                </a:ext>
              </a:extLst>
            </p:cNvPr>
            <p:cNvPicPr>
              <a:picLocks noChangeAspect="1"/>
            </p:cNvPicPr>
            <p:nvPr/>
          </p:nvPicPr>
          <p:blipFill rotWithShape="1">
            <a:blip r:embed="rId3">
              <a:extLst>
                <a:ext uri="{28A0092B-C50C-407E-A947-70E740481C1C}">
                  <a14:useLocalDpi xmlns:a14="http://schemas.microsoft.com/office/drawing/2010/main" val="0"/>
                </a:ext>
              </a:extLst>
            </a:blip>
            <a:srcRect l="57571" t="45353" r="29592" b="37672"/>
            <a:stretch/>
          </p:blipFill>
          <p:spPr>
            <a:xfrm>
              <a:off x="7832912" y="3996049"/>
              <a:ext cx="1088125" cy="1078943"/>
            </a:xfrm>
            <a:prstGeom prst="rect">
              <a:avLst/>
            </a:prstGeom>
          </p:spPr>
        </p:pic>
        <p:pic>
          <p:nvPicPr>
            <p:cNvPr id="33" name="Picture 32">
              <a:extLst>
                <a:ext uri="{FF2B5EF4-FFF2-40B4-BE49-F238E27FC236}">
                  <a16:creationId xmlns:a16="http://schemas.microsoft.com/office/drawing/2014/main" id="{5715CD7C-DA99-4E06-B24B-6729A0EA13FD}"/>
                </a:ext>
              </a:extLst>
            </p:cNvPr>
            <p:cNvPicPr>
              <a:picLocks noChangeAspect="1"/>
            </p:cNvPicPr>
            <p:nvPr/>
          </p:nvPicPr>
          <p:blipFill rotWithShape="1">
            <a:blip r:embed="rId4">
              <a:extLst>
                <a:ext uri="{28A0092B-C50C-407E-A947-70E740481C1C}">
                  <a14:useLocalDpi xmlns:a14="http://schemas.microsoft.com/office/drawing/2010/main" val="0"/>
                </a:ext>
              </a:extLst>
            </a:blip>
            <a:srcRect l="57571" t="45352" r="29592" b="37674"/>
            <a:stretch/>
          </p:blipFill>
          <p:spPr>
            <a:xfrm>
              <a:off x="6744788" y="3996048"/>
              <a:ext cx="1088123" cy="1078942"/>
            </a:xfrm>
            <a:prstGeom prst="rect">
              <a:avLst/>
            </a:prstGeom>
          </p:spPr>
        </p:pic>
        <p:sp>
          <p:nvSpPr>
            <p:cNvPr id="34" name="Oval 33">
              <a:extLst>
                <a:ext uri="{FF2B5EF4-FFF2-40B4-BE49-F238E27FC236}">
                  <a16:creationId xmlns:a16="http://schemas.microsoft.com/office/drawing/2014/main" id="{B4B599F9-372A-4777-A29E-AA7B1467A6ED}"/>
                </a:ext>
              </a:extLst>
            </p:cNvPr>
            <p:cNvSpPr/>
            <p:nvPr/>
          </p:nvSpPr>
          <p:spPr>
            <a:xfrm>
              <a:off x="7006469" y="4228604"/>
              <a:ext cx="543137" cy="536885"/>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6" name="Straight Arrow Connector 35">
              <a:extLst>
                <a:ext uri="{FF2B5EF4-FFF2-40B4-BE49-F238E27FC236}">
                  <a16:creationId xmlns:a16="http://schemas.microsoft.com/office/drawing/2014/main" id="{16C80F38-2BD2-4CEB-8F86-CD6197301B63}"/>
                </a:ext>
              </a:extLst>
            </p:cNvPr>
            <p:cNvCxnSpPr>
              <a:cxnSpLocks/>
              <a:stCxn id="34" idx="6"/>
              <a:endCxn id="37" idx="2"/>
            </p:cNvCxnSpPr>
            <p:nvPr/>
          </p:nvCxnSpPr>
          <p:spPr>
            <a:xfrm flipV="1">
              <a:off x="7549606" y="4495649"/>
              <a:ext cx="551866" cy="1398"/>
            </a:xfrm>
            <a:prstGeom prst="straightConnector1">
              <a:avLst/>
            </a:prstGeom>
            <a:ln w="1905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37" name="Oval 36">
              <a:extLst>
                <a:ext uri="{FF2B5EF4-FFF2-40B4-BE49-F238E27FC236}">
                  <a16:creationId xmlns:a16="http://schemas.microsoft.com/office/drawing/2014/main" id="{2F912B48-9141-4924-951D-AE3CADF4C3D3}"/>
                </a:ext>
              </a:extLst>
            </p:cNvPr>
            <p:cNvSpPr/>
            <p:nvPr/>
          </p:nvSpPr>
          <p:spPr>
            <a:xfrm>
              <a:off x="8101472" y="4227206"/>
              <a:ext cx="543137" cy="536885"/>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Group 39">
            <a:extLst>
              <a:ext uri="{FF2B5EF4-FFF2-40B4-BE49-F238E27FC236}">
                <a16:creationId xmlns:a16="http://schemas.microsoft.com/office/drawing/2014/main" id="{C64FE808-A36A-471E-992D-64113E7BFA4D}"/>
              </a:ext>
            </a:extLst>
          </p:cNvPr>
          <p:cNvGrpSpPr/>
          <p:nvPr/>
        </p:nvGrpSpPr>
        <p:grpSpPr>
          <a:xfrm>
            <a:off x="9722329" y="4559840"/>
            <a:ext cx="2176249" cy="1078944"/>
            <a:chOff x="6744788" y="3996048"/>
            <a:chExt cx="2176249" cy="1078944"/>
          </a:xfrm>
        </p:grpSpPr>
        <p:pic>
          <p:nvPicPr>
            <p:cNvPr id="41" name="Picture 40" descr="A picture containing text, monitor, display, flat&#10;&#10;Description automatically generated">
              <a:extLst>
                <a:ext uri="{FF2B5EF4-FFF2-40B4-BE49-F238E27FC236}">
                  <a16:creationId xmlns:a16="http://schemas.microsoft.com/office/drawing/2014/main" id="{5D607E04-2EA0-41AC-8E83-9ECE01C167BA}"/>
                </a:ext>
              </a:extLst>
            </p:cNvPr>
            <p:cNvPicPr>
              <a:picLocks noChangeAspect="1"/>
            </p:cNvPicPr>
            <p:nvPr/>
          </p:nvPicPr>
          <p:blipFill rotWithShape="1">
            <a:blip r:embed="rId3">
              <a:extLst>
                <a:ext uri="{28A0092B-C50C-407E-A947-70E740481C1C}">
                  <a14:useLocalDpi xmlns:a14="http://schemas.microsoft.com/office/drawing/2010/main" val="0"/>
                </a:ext>
              </a:extLst>
            </a:blip>
            <a:srcRect l="64831" t="45544" r="22332" b="37481"/>
            <a:stretch/>
          </p:blipFill>
          <p:spPr>
            <a:xfrm>
              <a:off x="7832912" y="3996049"/>
              <a:ext cx="1088125" cy="1078943"/>
            </a:xfrm>
            <a:prstGeom prst="rect">
              <a:avLst/>
            </a:prstGeom>
          </p:spPr>
        </p:pic>
        <p:pic>
          <p:nvPicPr>
            <p:cNvPr id="42" name="Picture 41">
              <a:extLst>
                <a:ext uri="{FF2B5EF4-FFF2-40B4-BE49-F238E27FC236}">
                  <a16:creationId xmlns:a16="http://schemas.microsoft.com/office/drawing/2014/main" id="{ABBCF884-9E52-4AF1-A14F-A3CDE2A023FB}"/>
                </a:ext>
              </a:extLst>
            </p:cNvPr>
            <p:cNvPicPr>
              <a:picLocks noChangeAspect="1"/>
            </p:cNvPicPr>
            <p:nvPr/>
          </p:nvPicPr>
          <p:blipFill rotWithShape="1">
            <a:blip r:embed="rId4">
              <a:extLst>
                <a:ext uri="{28A0092B-C50C-407E-A947-70E740481C1C}">
                  <a14:useLocalDpi xmlns:a14="http://schemas.microsoft.com/office/drawing/2010/main" val="0"/>
                </a:ext>
              </a:extLst>
            </a:blip>
            <a:srcRect l="65360" t="45353" r="21803" b="37673"/>
            <a:stretch/>
          </p:blipFill>
          <p:spPr>
            <a:xfrm>
              <a:off x="6744788" y="3996048"/>
              <a:ext cx="1088123" cy="1078942"/>
            </a:xfrm>
            <a:prstGeom prst="rect">
              <a:avLst/>
            </a:prstGeom>
          </p:spPr>
        </p:pic>
        <p:sp>
          <p:nvSpPr>
            <p:cNvPr id="43" name="Oval 42">
              <a:extLst>
                <a:ext uri="{FF2B5EF4-FFF2-40B4-BE49-F238E27FC236}">
                  <a16:creationId xmlns:a16="http://schemas.microsoft.com/office/drawing/2014/main" id="{71085CD5-4999-4EA4-A8D0-5DA855384DA7}"/>
                </a:ext>
              </a:extLst>
            </p:cNvPr>
            <p:cNvSpPr/>
            <p:nvPr/>
          </p:nvSpPr>
          <p:spPr>
            <a:xfrm>
              <a:off x="7006469" y="4366390"/>
              <a:ext cx="543137" cy="536885"/>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Straight Arrow Connector 43">
              <a:extLst>
                <a:ext uri="{FF2B5EF4-FFF2-40B4-BE49-F238E27FC236}">
                  <a16:creationId xmlns:a16="http://schemas.microsoft.com/office/drawing/2014/main" id="{03893D64-0749-477A-8BBF-EAD580F38F31}"/>
                </a:ext>
              </a:extLst>
            </p:cNvPr>
            <p:cNvCxnSpPr>
              <a:cxnSpLocks/>
              <a:stCxn id="43" idx="6"/>
              <a:endCxn id="45" idx="2"/>
            </p:cNvCxnSpPr>
            <p:nvPr/>
          </p:nvCxnSpPr>
          <p:spPr>
            <a:xfrm flipV="1">
              <a:off x="7549606" y="4633435"/>
              <a:ext cx="545427" cy="1398"/>
            </a:xfrm>
            <a:prstGeom prst="straightConnector1">
              <a:avLst/>
            </a:prstGeom>
            <a:ln w="1905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5" name="Oval 44">
              <a:extLst>
                <a:ext uri="{FF2B5EF4-FFF2-40B4-BE49-F238E27FC236}">
                  <a16:creationId xmlns:a16="http://schemas.microsoft.com/office/drawing/2014/main" id="{85A6A686-0E87-4878-B92B-696EB02CE3C6}"/>
                </a:ext>
              </a:extLst>
            </p:cNvPr>
            <p:cNvSpPr/>
            <p:nvPr/>
          </p:nvSpPr>
          <p:spPr>
            <a:xfrm>
              <a:off x="8095033" y="4364992"/>
              <a:ext cx="543137" cy="536885"/>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TextBox 57">
            <a:extLst>
              <a:ext uri="{FF2B5EF4-FFF2-40B4-BE49-F238E27FC236}">
                <a16:creationId xmlns:a16="http://schemas.microsoft.com/office/drawing/2014/main" id="{2B709BE0-9BDF-4C03-AC3F-5394DE38D3D2}"/>
              </a:ext>
            </a:extLst>
          </p:cNvPr>
          <p:cNvSpPr txBox="1"/>
          <p:nvPr/>
        </p:nvSpPr>
        <p:spPr>
          <a:xfrm>
            <a:off x="9395985" y="2361967"/>
            <a:ext cx="459799" cy="3970318"/>
          </a:xfrm>
          <a:prstGeom prst="rect">
            <a:avLst/>
          </a:prstGeom>
          <a:noFill/>
        </p:spPr>
        <p:txBody>
          <a:bodyPr wrap="square" rtlCol="0">
            <a:spAutoFit/>
          </a:bodyPr>
          <a:lstStyle/>
          <a:p>
            <a:pPr marL="342900" indent="-342900">
              <a:buAutoNum type="arabicPeriod"/>
            </a:pPr>
            <a:r>
              <a:rPr lang="en-US" altLang="en-US" dirty="0">
                <a:solidFill>
                  <a:schemeClr val="accent5">
                    <a:lumMod val="10000"/>
                  </a:schemeClr>
                </a:solidFill>
              </a:rPr>
              <a:t> </a:t>
            </a:r>
          </a:p>
          <a:p>
            <a:pPr marL="342900" indent="-342900">
              <a:buAutoNum type="arabicPeriod"/>
            </a:pPr>
            <a:endParaRPr lang="en-US" altLang="en-US" dirty="0">
              <a:solidFill>
                <a:schemeClr val="accent5">
                  <a:lumMod val="10000"/>
                </a:schemeClr>
              </a:solidFill>
            </a:endParaRPr>
          </a:p>
          <a:p>
            <a:pPr marL="342900" indent="-342900">
              <a:buAutoNum type="arabicPeriod"/>
            </a:pPr>
            <a:endParaRPr lang="en-US" altLang="en-US" dirty="0">
              <a:solidFill>
                <a:schemeClr val="accent5">
                  <a:lumMod val="10000"/>
                </a:schemeClr>
              </a:solidFill>
            </a:endParaRPr>
          </a:p>
          <a:p>
            <a:pPr marL="342900" indent="-342900">
              <a:buAutoNum type="arabicPeriod"/>
            </a:pPr>
            <a:endParaRPr lang="en-US" altLang="en-US" dirty="0">
              <a:solidFill>
                <a:schemeClr val="accent5">
                  <a:lumMod val="10000"/>
                </a:schemeClr>
              </a:solidFill>
            </a:endParaRPr>
          </a:p>
          <a:p>
            <a:pPr marL="342900" indent="-342900">
              <a:buAutoNum type="arabicPeriod"/>
            </a:pPr>
            <a:r>
              <a:rPr lang="en-US" altLang="zh-CN" dirty="0">
                <a:solidFill>
                  <a:schemeClr val="accent5">
                    <a:lumMod val="10000"/>
                  </a:schemeClr>
                </a:solidFill>
              </a:rPr>
              <a:t> </a:t>
            </a:r>
          </a:p>
          <a:p>
            <a:pPr marL="342900" indent="-342900">
              <a:buAutoNum type="arabicPeriod"/>
            </a:pPr>
            <a:endParaRPr lang="en-US" altLang="zh-CN" dirty="0">
              <a:solidFill>
                <a:schemeClr val="accent5">
                  <a:lumMod val="10000"/>
                </a:schemeClr>
              </a:solidFill>
            </a:endParaRPr>
          </a:p>
          <a:p>
            <a:pPr marL="342900" indent="-342900">
              <a:buAutoNum type="arabicPeriod"/>
            </a:pPr>
            <a:endParaRPr lang="en-US" altLang="zh-CN" dirty="0">
              <a:solidFill>
                <a:schemeClr val="accent5">
                  <a:lumMod val="10000"/>
                </a:schemeClr>
              </a:solidFill>
            </a:endParaRPr>
          </a:p>
          <a:p>
            <a:pPr marL="342900" indent="-342900">
              <a:buAutoNum type="arabicPeriod"/>
            </a:pPr>
            <a:endParaRPr lang="en-US" altLang="zh-CN" dirty="0">
              <a:solidFill>
                <a:schemeClr val="accent5">
                  <a:lumMod val="10000"/>
                </a:schemeClr>
              </a:solidFill>
            </a:endParaRPr>
          </a:p>
          <a:p>
            <a:pPr marL="342900" indent="-342900">
              <a:buAutoNum type="arabicPeriod"/>
            </a:pPr>
            <a:r>
              <a:rPr lang="en-US" altLang="zh-CN" dirty="0">
                <a:solidFill>
                  <a:schemeClr val="accent5">
                    <a:lumMod val="10000"/>
                  </a:schemeClr>
                </a:solidFill>
              </a:rPr>
              <a:t> </a:t>
            </a:r>
          </a:p>
          <a:p>
            <a:pPr marL="342900" indent="-342900">
              <a:buAutoNum type="arabicPeriod"/>
            </a:pPr>
            <a:endParaRPr lang="en-US" altLang="zh-CN" dirty="0">
              <a:solidFill>
                <a:schemeClr val="accent5">
                  <a:lumMod val="10000"/>
                </a:schemeClr>
              </a:solidFill>
            </a:endParaRPr>
          </a:p>
          <a:p>
            <a:pPr marL="342900" indent="-342900">
              <a:buAutoNum type="arabicPeriod"/>
            </a:pPr>
            <a:endParaRPr lang="en-US" altLang="zh-CN" dirty="0">
              <a:solidFill>
                <a:schemeClr val="accent5">
                  <a:lumMod val="10000"/>
                </a:schemeClr>
              </a:solidFill>
            </a:endParaRPr>
          </a:p>
          <a:p>
            <a:pPr marL="342900" indent="-342900">
              <a:buAutoNum type="arabicPeriod"/>
            </a:pPr>
            <a:endParaRPr lang="en-US" altLang="zh-CN" dirty="0">
              <a:solidFill>
                <a:schemeClr val="accent5">
                  <a:lumMod val="10000"/>
                </a:schemeClr>
              </a:solidFill>
            </a:endParaRPr>
          </a:p>
          <a:p>
            <a:pPr marL="342900" indent="-342900">
              <a:buAutoNum type="arabicPeriod"/>
            </a:pPr>
            <a:r>
              <a:rPr lang="en-US" altLang="zh-CN" dirty="0">
                <a:solidFill>
                  <a:schemeClr val="accent5">
                    <a:lumMod val="10000"/>
                  </a:schemeClr>
                </a:solidFill>
              </a:rPr>
              <a:t> </a:t>
            </a:r>
          </a:p>
          <a:p>
            <a:pPr marL="342900" indent="-342900">
              <a:buAutoNum type="arabicPeriod"/>
            </a:pPr>
            <a:endParaRPr lang="zh-CN" altLang="en-US" dirty="0"/>
          </a:p>
        </p:txBody>
      </p:sp>
      <p:grpSp>
        <p:nvGrpSpPr>
          <p:cNvPr id="88" name="Group 87">
            <a:extLst>
              <a:ext uri="{FF2B5EF4-FFF2-40B4-BE49-F238E27FC236}">
                <a16:creationId xmlns:a16="http://schemas.microsoft.com/office/drawing/2014/main" id="{412AD075-C7C0-4603-A63F-D0A47A5949BF}"/>
              </a:ext>
            </a:extLst>
          </p:cNvPr>
          <p:cNvGrpSpPr/>
          <p:nvPr/>
        </p:nvGrpSpPr>
        <p:grpSpPr>
          <a:xfrm>
            <a:off x="9725891" y="3467052"/>
            <a:ext cx="2181648" cy="1110953"/>
            <a:chOff x="9761980" y="3115301"/>
            <a:chExt cx="2181648" cy="1110953"/>
          </a:xfrm>
        </p:grpSpPr>
        <p:pic>
          <p:nvPicPr>
            <p:cNvPr id="60" name="Picture 59">
              <a:extLst>
                <a:ext uri="{FF2B5EF4-FFF2-40B4-BE49-F238E27FC236}">
                  <a16:creationId xmlns:a16="http://schemas.microsoft.com/office/drawing/2014/main" id="{988161F0-8D66-4FB0-B8EB-AE34B0D5287A}"/>
                </a:ext>
              </a:extLst>
            </p:cNvPr>
            <p:cNvPicPr>
              <a:picLocks noChangeAspect="1"/>
            </p:cNvPicPr>
            <p:nvPr/>
          </p:nvPicPr>
          <p:blipFill rotWithShape="1">
            <a:blip r:embed="rId5">
              <a:extLst>
                <a:ext uri="{28A0092B-C50C-407E-A947-70E740481C1C}">
                  <a14:useLocalDpi xmlns:a14="http://schemas.microsoft.com/office/drawing/2010/main" val="0"/>
                </a:ext>
              </a:extLst>
            </a:blip>
            <a:srcRect l="16085" t="47015" r="64214" b="26763"/>
            <a:stretch/>
          </p:blipFill>
          <p:spPr>
            <a:xfrm>
              <a:off x="10848030" y="3115301"/>
              <a:ext cx="1095598" cy="1093639"/>
            </a:xfrm>
            <a:prstGeom prst="rect">
              <a:avLst/>
            </a:prstGeom>
          </p:spPr>
        </p:pic>
        <p:pic>
          <p:nvPicPr>
            <p:cNvPr id="62" name="Picture 61">
              <a:extLst>
                <a:ext uri="{FF2B5EF4-FFF2-40B4-BE49-F238E27FC236}">
                  <a16:creationId xmlns:a16="http://schemas.microsoft.com/office/drawing/2014/main" id="{5A2F3726-07E1-4424-A88D-182CB0567FA1}"/>
                </a:ext>
              </a:extLst>
            </p:cNvPr>
            <p:cNvPicPr>
              <a:picLocks noChangeAspect="1"/>
            </p:cNvPicPr>
            <p:nvPr/>
          </p:nvPicPr>
          <p:blipFill rotWithShape="1">
            <a:blip r:embed="rId6">
              <a:extLst>
                <a:ext uri="{28A0092B-C50C-407E-A947-70E740481C1C}">
                  <a14:useLocalDpi xmlns:a14="http://schemas.microsoft.com/office/drawing/2010/main" val="0"/>
                </a:ext>
              </a:extLst>
            </a:blip>
            <a:srcRect l="16141" t="47006" r="64157" b="26799"/>
            <a:stretch/>
          </p:blipFill>
          <p:spPr>
            <a:xfrm>
              <a:off x="9761980" y="3135954"/>
              <a:ext cx="1093385" cy="1090300"/>
            </a:xfrm>
            <a:prstGeom prst="rect">
              <a:avLst/>
            </a:prstGeom>
          </p:spPr>
        </p:pic>
        <p:sp>
          <p:nvSpPr>
            <p:cNvPr id="63" name="Oval 62">
              <a:extLst>
                <a:ext uri="{FF2B5EF4-FFF2-40B4-BE49-F238E27FC236}">
                  <a16:creationId xmlns:a16="http://schemas.microsoft.com/office/drawing/2014/main" id="{3363CF7E-8B78-4E35-855B-53DE8FA3DD04}"/>
                </a:ext>
              </a:extLst>
            </p:cNvPr>
            <p:cNvSpPr/>
            <p:nvPr/>
          </p:nvSpPr>
          <p:spPr>
            <a:xfrm>
              <a:off x="10073655" y="3255237"/>
              <a:ext cx="516438" cy="51049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Straight Arrow Connector 63">
              <a:extLst>
                <a:ext uri="{FF2B5EF4-FFF2-40B4-BE49-F238E27FC236}">
                  <a16:creationId xmlns:a16="http://schemas.microsoft.com/office/drawing/2014/main" id="{FAFE6204-F0B4-48F0-8545-08BB3737D5A0}"/>
                </a:ext>
              </a:extLst>
            </p:cNvPr>
            <p:cNvCxnSpPr>
              <a:cxnSpLocks/>
              <a:stCxn id="63" idx="6"/>
              <a:endCxn id="65" idx="2"/>
            </p:cNvCxnSpPr>
            <p:nvPr/>
          </p:nvCxnSpPr>
          <p:spPr>
            <a:xfrm flipV="1">
              <a:off x="10590093" y="3505551"/>
              <a:ext cx="574750" cy="4933"/>
            </a:xfrm>
            <a:prstGeom prst="straightConnector1">
              <a:avLst/>
            </a:prstGeom>
            <a:ln w="1905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65" name="Oval 64">
              <a:extLst>
                <a:ext uri="{FF2B5EF4-FFF2-40B4-BE49-F238E27FC236}">
                  <a16:creationId xmlns:a16="http://schemas.microsoft.com/office/drawing/2014/main" id="{C790D829-D2E8-4C40-AF3B-70EDB34B0CC4}"/>
                </a:ext>
              </a:extLst>
            </p:cNvPr>
            <p:cNvSpPr/>
            <p:nvPr/>
          </p:nvSpPr>
          <p:spPr>
            <a:xfrm>
              <a:off x="11164843" y="3255238"/>
              <a:ext cx="506455" cy="50062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Group 72">
            <a:extLst>
              <a:ext uri="{FF2B5EF4-FFF2-40B4-BE49-F238E27FC236}">
                <a16:creationId xmlns:a16="http://schemas.microsoft.com/office/drawing/2014/main" id="{5808B5BE-8A25-4A00-BBD1-ED2CDF04D896}"/>
              </a:ext>
            </a:extLst>
          </p:cNvPr>
          <p:cNvGrpSpPr/>
          <p:nvPr/>
        </p:nvGrpSpPr>
        <p:grpSpPr>
          <a:xfrm>
            <a:off x="9721339" y="2393632"/>
            <a:ext cx="2179715" cy="1084704"/>
            <a:chOff x="6236573" y="4122843"/>
            <a:chExt cx="2179715" cy="1084704"/>
          </a:xfrm>
        </p:grpSpPr>
        <p:pic>
          <p:nvPicPr>
            <p:cNvPr id="67" name="Picture 66">
              <a:extLst>
                <a:ext uri="{FF2B5EF4-FFF2-40B4-BE49-F238E27FC236}">
                  <a16:creationId xmlns:a16="http://schemas.microsoft.com/office/drawing/2014/main" id="{6CE6E0CF-2241-4E43-8300-4CB7003D1B53}"/>
                </a:ext>
              </a:extLst>
            </p:cNvPr>
            <p:cNvPicPr>
              <a:picLocks noChangeAspect="1"/>
            </p:cNvPicPr>
            <p:nvPr/>
          </p:nvPicPr>
          <p:blipFill rotWithShape="1">
            <a:blip r:embed="rId7">
              <a:extLst>
                <a:ext uri="{28A0092B-C50C-407E-A947-70E740481C1C}">
                  <a14:useLocalDpi xmlns:a14="http://schemas.microsoft.com/office/drawing/2010/main" val="0"/>
                </a:ext>
              </a:extLst>
            </a:blip>
            <a:srcRect l="32461" t="61108" r="47137" b="11775"/>
            <a:stretch/>
          </p:blipFill>
          <p:spPr>
            <a:xfrm>
              <a:off x="7328164" y="4122843"/>
              <a:ext cx="1088124" cy="1084704"/>
            </a:xfrm>
            <a:prstGeom prst="rect">
              <a:avLst/>
            </a:prstGeom>
          </p:spPr>
        </p:pic>
        <p:pic>
          <p:nvPicPr>
            <p:cNvPr id="69" name="Picture 68">
              <a:extLst>
                <a:ext uri="{FF2B5EF4-FFF2-40B4-BE49-F238E27FC236}">
                  <a16:creationId xmlns:a16="http://schemas.microsoft.com/office/drawing/2014/main" id="{D2E72771-CB3F-4F09-8135-26391677E2E7}"/>
                </a:ext>
              </a:extLst>
            </p:cNvPr>
            <p:cNvPicPr>
              <a:picLocks noChangeAspect="1"/>
            </p:cNvPicPr>
            <p:nvPr/>
          </p:nvPicPr>
          <p:blipFill rotWithShape="1">
            <a:blip r:embed="rId8">
              <a:extLst>
                <a:ext uri="{28A0092B-C50C-407E-A947-70E740481C1C}">
                  <a14:useLocalDpi xmlns:a14="http://schemas.microsoft.com/office/drawing/2010/main" val="0"/>
                </a:ext>
              </a:extLst>
            </a:blip>
            <a:srcRect l="32461" t="62041" r="47137" b="10985"/>
            <a:stretch/>
          </p:blipFill>
          <p:spPr>
            <a:xfrm>
              <a:off x="6236573" y="4128604"/>
              <a:ext cx="1088124" cy="1078943"/>
            </a:xfrm>
            <a:prstGeom prst="rect">
              <a:avLst/>
            </a:prstGeom>
          </p:spPr>
        </p:pic>
        <p:sp>
          <p:nvSpPr>
            <p:cNvPr id="70" name="Oval 69">
              <a:extLst>
                <a:ext uri="{FF2B5EF4-FFF2-40B4-BE49-F238E27FC236}">
                  <a16:creationId xmlns:a16="http://schemas.microsoft.com/office/drawing/2014/main" id="{057E46DA-5510-4E9D-B73A-50035080E5F8}"/>
                </a:ext>
              </a:extLst>
            </p:cNvPr>
            <p:cNvSpPr/>
            <p:nvPr/>
          </p:nvSpPr>
          <p:spPr>
            <a:xfrm>
              <a:off x="6511691" y="4450154"/>
              <a:ext cx="516438" cy="51049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Straight Arrow Connector 70">
              <a:extLst>
                <a:ext uri="{FF2B5EF4-FFF2-40B4-BE49-F238E27FC236}">
                  <a16:creationId xmlns:a16="http://schemas.microsoft.com/office/drawing/2014/main" id="{3985C78A-35FF-44B7-B21F-94589F2985A5}"/>
                </a:ext>
              </a:extLst>
            </p:cNvPr>
            <p:cNvCxnSpPr>
              <a:cxnSpLocks/>
              <a:stCxn id="70" idx="6"/>
              <a:endCxn id="72" idx="2"/>
            </p:cNvCxnSpPr>
            <p:nvPr/>
          </p:nvCxnSpPr>
          <p:spPr>
            <a:xfrm flipV="1">
              <a:off x="7028129" y="4700468"/>
              <a:ext cx="574750" cy="4933"/>
            </a:xfrm>
            <a:prstGeom prst="straightConnector1">
              <a:avLst/>
            </a:prstGeom>
            <a:ln w="1905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2" name="Oval 71">
              <a:extLst>
                <a:ext uri="{FF2B5EF4-FFF2-40B4-BE49-F238E27FC236}">
                  <a16:creationId xmlns:a16="http://schemas.microsoft.com/office/drawing/2014/main" id="{74A3FA23-BB07-4623-B04E-8D9CD481A09A}"/>
                </a:ext>
              </a:extLst>
            </p:cNvPr>
            <p:cNvSpPr/>
            <p:nvPr/>
          </p:nvSpPr>
          <p:spPr>
            <a:xfrm>
              <a:off x="7602879" y="4450155"/>
              <a:ext cx="506455" cy="50062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Picture 80" descr="Chart, box and whisker chart&#10;&#10;Description automatically generated">
            <a:extLst>
              <a:ext uri="{FF2B5EF4-FFF2-40B4-BE49-F238E27FC236}">
                <a16:creationId xmlns:a16="http://schemas.microsoft.com/office/drawing/2014/main" id="{C7F290F6-ADF7-48D3-8528-73F06AB1F571}"/>
              </a:ext>
            </a:extLst>
          </p:cNvPr>
          <p:cNvPicPr>
            <a:picLocks noChangeAspect="1"/>
          </p:cNvPicPr>
          <p:nvPr/>
        </p:nvPicPr>
        <p:blipFill rotWithShape="1">
          <a:blip r:embed="rId9">
            <a:extLst>
              <a:ext uri="{28A0092B-C50C-407E-A947-70E740481C1C}">
                <a14:useLocalDpi xmlns:a14="http://schemas.microsoft.com/office/drawing/2010/main" val="0"/>
              </a:ext>
            </a:extLst>
          </a:blip>
          <a:srcRect l="2439" t="5159" r="8076"/>
          <a:stretch/>
        </p:blipFill>
        <p:spPr>
          <a:xfrm>
            <a:off x="5705293" y="799600"/>
            <a:ext cx="3411464" cy="2711743"/>
          </a:xfrm>
          <a:prstGeom prst="rect">
            <a:avLst/>
          </a:prstGeom>
        </p:spPr>
      </p:pic>
      <p:pic>
        <p:nvPicPr>
          <p:cNvPr id="83" name="Picture 82" descr="Chart, box and whisker chart&#10;&#10;Description automatically generated">
            <a:extLst>
              <a:ext uri="{FF2B5EF4-FFF2-40B4-BE49-F238E27FC236}">
                <a16:creationId xmlns:a16="http://schemas.microsoft.com/office/drawing/2014/main" id="{6E653734-453F-44E0-A4C8-78E74FF3393A}"/>
              </a:ext>
            </a:extLst>
          </p:cNvPr>
          <p:cNvPicPr>
            <a:picLocks noChangeAspect="1"/>
          </p:cNvPicPr>
          <p:nvPr/>
        </p:nvPicPr>
        <p:blipFill rotWithShape="1">
          <a:blip r:embed="rId10">
            <a:extLst>
              <a:ext uri="{28A0092B-C50C-407E-A947-70E740481C1C}">
                <a14:useLocalDpi xmlns:a14="http://schemas.microsoft.com/office/drawing/2010/main" val="0"/>
              </a:ext>
            </a:extLst>
          </a:blip>
          <a:srcRect l="2145" t="5777" r="8047" b="-5777"/>
          <a:stretch/>
        </p:blipFill>
        <p:spPr>
          <a:xfrm>
            <a:off x="5704517" y="3953212"/>
            <a:ext cx="3492997" cy="2917063"/>
          </a:xfrm>
          <a:prstGeom prst="rect">
            <a:avLst/>
          </a:prstGeom>
        </p:spPr>
      </p:pic>
      <p:pic>
        <p:nvPicPr>
          <p:cNvPr id="85" name="Picture 84" descr="Chart, box and whisker chart&#10;&#10;Description automatically generated">
            <a:extLst>
              <a:ext uri="{FF2B5EF4-FFF2-40B4-BE49-F238E27FC236}">
                <a16:creationId xmlns:a16="http://schemas.microsoft.com/office/drawing/2014/main" id="{B6AE001F-3790-4FE6-9E19-40462CF5B5AE}"/>
              </a:ext>
            </a:extLst>
          </p:cNvPr>
          <p:cNvPicPr>
            <a:picLocks noChangeAspect="1"/>
          </p:cNvPicPr>
          <p:nvPr/>
        </p:nvPicPr>
        <p:blipFill rotWithShape="1">
          <a:blip r:embed="rId11">
            <a:extLst>
              <a:ext uri="{28A0092B-C50C-407E-A947-70E740481C1C}">
                <a14:useLocalDpi xmlns:a14="http://schemas.microsoft.com/office/drawing/2010/main" val="0"/>
              </a:ext>
            </a:extLst>
          </a:blip>
          <a:srcRect l="4363" t="5219" r="8210"/>
          <a:stretch/>
        </p:blipFill>
        <p:spPr>
          <a:xfrm>
            <a:off x="2035458" y="3909129"/>
            <a:ext cx="3454998" cy="2809211"/>
          </a:xfrm>
          <a:prstGeom prst="rect">
            <a:avLst/>
          </a:prstGeom>
        </p:spPr>
      </p:pic>
      <p:sp>
        <p:nvSpPr>
          <p:cNvPr id="86" name="TextBox 85">
            <a:extLst>
              <a:ext uri="{FF2B5EF4-FFF2-40B4-BE49-F238E27FC236}">
                <a16:creationId xmlns:a16="http://schemas.microsoft.com/office/drawing/2014/main" id="{0B12D08C-BF51-4642-ADF3-A1AD5D79C7D7}"/>
              </a:ext>
            </a:extLst>
          </p:cNvPr>
          <p:cNvSpPr txBox="1"/>
          <p:nvPr/>
        </p:nvSpPr>
        <p:spPr>
          <a:xfrm>
            <a:off x="5299406" y="13790"/>
            <a:ext cx="4112169" cy="369332"/>
          </a:xfrm>
          <a:prstGeom prst="rect">
            <a:avLst/>
          </a:prstGeom>
          <a:noFill/>
        </p:spPr>
        <p:txBody>
          <a:bodyPr wrap="square" rtlCol="0">
            <a:spAutoFit/>
          </a:bodyPr>
          <a:lstStyle/>
          <a:p>
            <a:r>
              <a:rPr lang="en-US" altLang="en-US" b="1" dirty="0">
                <a:solidFill>
                  <a:schemeClr val="accent5">
                    <a:lumMod val="10000"/>
                  </a:schemeClr>
                </a:solidFill>
              </a:rPr>
              <a:t>Accuracy in distance measurements</a:t>
            </a:r>
            <a:endParaRPr lang="zh-CN" altLang="en-US" b="1" dirty="0"/>
          </a:p>
        </p:txBody>
      </p:sp>
      <p:sp>
        <p:nvSpPr>
          <p:cNvPr id="89" name="TextBox 88">
            <a:extLst>
              <a:ext uri="{FF2B5EF4-FFF2-40B4-BE49-F238E27FC236}">
                <a16:creationId xmlns:a16="http://schemas.microsoft.com/office/drawing/2014/main" id="{0EEC9FF5-9083-4B9F-BFFF-426D34255375}"/>
              </a:ext>
            </a:extLst>
          </p:cNvPr>
          <p:cNvSpPr txBox="1"/>
          <p:nvPr/>
        </p:nvSpPr>
        <p:spPr>
          <a:xfrm>
            <a:off x="10961168" y="1765044"/>
            <a:ext cx="1088124" cy="646331"/>
          </a:xfrm>
          <a:prstGeom prst="rect">
            <a:avLst/>
          </a:prstGeom>
          <a:noFill/>
        </p:spPr>
        <p:txBody>
          <a:bodyPr wrap="square" rtlCol="0">
            <a:spAutoFit/>
          </a:bodyPr>
          <a:lstStyle/>
          <a:p>
            <a:r>
              <a:rPr lang="en-US" altLang="en-US" dirty="0">
                <a:solidFill>
                  <a:schemeClr val="accent5">
                    <a:lumMod val="10000"/>
                  </a:schemeClr>
                </a:solidFill>
              </a:rPr>
              <a:t>Depth</a:t>
            </a:r>
          </a:p>
          <a:p>
            <a:r>
              <a:rPr lang="en-US" altLang="en-US" dirty="0">
                <a:solidFill>
                  <a:schemeClr val="accent5">
                    <a:lumMod val="10000"/>
                  </a:schemeClr>
                </a:solidFill>
              </a:rPr>
              <a:t>images </a:t>
            </a:r>
          </a:p>
        </p:txBody>
      </p:sp>
      <p:sp>
        <p:nvSpPr>
          <p:cNvPr id="90" name="TextBox 89">
            <a:extLst>
              <a:ext uri="{FF2B5EF4-FFF2-40B4-BE49-F238E27FC236}">
                <a16:creationId xmlns:a16="http://schemas.microsoft.com/office/drawing/2014/main" id="{65C98AAD-8BA1-413A-B3B2-0BB4C19143D6}"/>
              </a:ext>
            </a:extLst>
          </p:cNvPr>
          <p:cNvSpPr txBox="1"/>
          <p:nvPr/>
        </p:nvSpPr>
        <p:spPr>
          <a:xfrm>
            <a:off x="9669730" y="1753061"/>
            <a:ext cx="1183751" cy="646331"/>
          </a:xfrm>
          <a:prstGeom prst="rect">
            <a:avLst/>
          </a:prstGeom>
          <a:noFill/>
        </p:spPr>
        <p:txBody>
          <a:bodyPr wrap="square" rtlCol="0">
            <a:spAutoFit/>
          </a:bodyPr>
          <a:lstStyle/>
          <a:p>
            <a:r>
              <a:rPr lang="en-US" altLang="en-US" dirty="0">
                <a:solidFill>
                  <a:schemeClr val="accent5">
                    <a:lumMod val="10000"/>
                  </a:schemeClr>
                </a:solidFill>
              </a:rPr>
              <a:t>Brightness images</a:t>
            </a:r>
          </a:p>
        </p:txBody>
      </p:sp>
    </p:spTree>
    <p:extLst>
      <p:ext uri="{BB962C8B-B14F-4D97-AF65-F5344CB8AC3E}">
        <p14:creationId xmlns:p14="http://schemas.microsoft.com/office/powerpoint/2010/main" val="152294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3FAE3697-68CD-49D9-B64E-AF723B3A6881}"/>
              </a:ext>
            </a:extLst>
          </p:cNvPr>
          <p:cNvGrpSpPr/>
          <p:nvPr/>
        </p:nvGrpSpPr>
        <p:grpSpPr>
          <a:xfrm>
            <a:off x="1275319" y="-3732"/>
            <a:ext cx="10916680" cy="6861732"/>
            <a:chOff x="1275319" y="-3732"/>
            <a:chExt cx="10916680" cy="6861732"/>
          </a:xfrm>
        </p:grpSpPr>
        <p:sp>
          <p:nvSpPr>
            <p:cNvPr id="8" name="Right Triangle 7">
              <a:extLst>
                <a:ext uri="{FF2B5EF4-FFF2-40B4-BE49-F238E27FC236}">
                  <a16:creationId xmlns:a16="http://schemas.microsoft.com/office/drawing/2014/main" id="{7B22C60F-2860-4042-84C7-707ECE86AE50}"/>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Rectangle 8">
              <a:extLst>
                <a:ext uri="{FF2B5EF4-FFF2-40B4-BE49-F238E27FC236}">
                  <a16:creationId xmlns:a16="http://schemas.microsoft.com/office/drawing/2014/main" id="{258FC86D-9FB3-4C8A-BFF7-507017996E14}"/>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66A839D7-D800-4DF3-83C2-A081712BA9EA}"/>
              </a:ext>
            </a:extLst>
          </p:cNvPr>
          <p:cNvSpPr/>
          <p:nvPr/>
        </p:nvSpPr>
        <p:spPr>
          <a:xfrm>
            <a:off x="1964139" y="224209"/>
            <a:ext cx="10027820" cy="6409581"/>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itle 1">
            <a:extLst>
              <a:ext uri="{FF2B5EF4-FFF2-40B4-BE49-F238E27FC236}">
                <a16:creationId xmlns:a16="http://schemas.microsoft.com/office/drawing/2014/main" id="{AA01F31B-869A-4F44-8096-0603D88D5330}"/>
              </a:ext>
            </a:extLst>
          </p:cNvPr>
          <p:cNvSpPr txBox="1">
            <a:spLocks/>
          </p:cNvSpPr>
          <p:nvPr/>
        </p:nvSpPr>
        <p:spPr>
          <a:xfrm rot="17684178">
            <a:off x="-367887" y="3356974"/>
            <a:ext cx="2473499"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1000"/>
              </a:spcBef>
            </a:pPr>
            <a:r>
              <a:rPr lang="en-US" altLang="zh-CN" sz="3600" dirty="0">
                <a:solidFill>
                  <a:schemeClr val="accent5">
                    <a:lumMod val="10000"/>
                  </a:schemeClr>
                </a:solidFill>
                <a:latin typeface="+mn-lt"/>
                <a:ea typeface="+mn-ea"/>
                <a:cs typeface="+mn-cs"/>
              </a:rPr>
              <a:t>Validation</a:t>
            </a:r>
          </a:p>
          <a:p>
            <a:pPr algn="r">
              <a:spcBef>
                <a:spcPts val="1000"/>
              </a:spcBef>
            </a:pPr>
            <a:r>
              <a:rPr lang="en-US" altLang="zh-CN" sz="2400" dirty="0">
                <a:solidFill>
                  <a:schemeClr val="accent5">
                    <a:lumMod val="10000"/>
                  </a:schemeClr>
                </a:solidFill>
                <a:latin typeface="+mn-lt"/>
                <a:ea typeface="+mn-ea"/>
                <a:cs typeface="+mn-cs"/>
              </a:rPr>
              <a:t>–</a:t>
            </a:r>
            <a:r>
              <a:rPr lang="en-US" altLang="zh-CN" sz="2000" dirty="0">
                <a:solidFill>
                  <a:schemeClr val="accent5">
                    <a:lumMod val="10000"/>
                  </a:schemeClr>
                </a:solidFill>
                <a:latin typeface="+mn-lt"/>
                <a:ea typeface="+mn-ea"/>
                <a:cs typeface="+mn-cs"/>
              </a:rPr>
              <a:t>mmWave</a:t>
            </a:r>
            <a:r>
              <a:rPr lang="en-US" altLang="zh-CN" sz="2400" dirty="0">
                <a:solidFill>
                  <a:schemeClr val="accent5">
                    <a:lumMod val="10000"/>
                  </a:schemeClr>
                </a:solidFill>
                <a:latin typeface="+mn-lt"/>
                <a:ea typeface="+mn-ea"/>
                <a:cs typeface="+mn-cs"/>
              </a:rPr>
              <a:t> Radar</a:t>
            </a:r>
            <a:endParaRPr lang="zh-CN" altLang="en-US" sz="2000" dirty="0">
              <a:solidFill>
                <a:schemeClr val="accent5">
                  <a:lumMod val="10000"/>
                </a:schemeClr>
              </a:solidFill>
              <a:latin typeface="+mn-lt"/>
              <a:ea typeface="+mn-ea"/>
              <a:cs typeface="+mn-cs"/>
            </a:endParaRPr>
          </a:p>
        </p:txBody>
      </p:sp>
      <p:sp>
        <p:nvSpPr>
          <p:cNvPr id="2" name="Rectangle 1">
            <a:extLst>
              <a:ext uri="{FF2B5EF4-FFF2-40B4-BE49-F238E27FC236}">
                <a16:creationId xmlns:a16="http://schemas.microsoft.com/office/drawing/2014/main" id="{0A1DEE72-30A7-4EA1-947A-ABAEA92790A9}"/>
              </a:ext>
            </a:extLst>
          </p:cNvPr>
          <p:cNvSpPr/>
          <p:nvPr/>
        </p:nvSpPr>
        <p:spPr>
          <a:xfrm>
            <a:off x="2224583" y="1527853"/>
            <a:ext cx="4710751" cy="3477875"/>
          </a:xfrm>
          <a:prstGeom prst="rect">
            <a:avLst/>
          </a:prstGeom>
        </p:spPr>
        <p:txBody>
          <a:bodyPr wrap="square">
            <a:spAutoFit/>
          </a:bodyPr>
          <a:lstStyle/>
          <a:p>
            <a:r>
              <a:rPr lang="en-US" altLang="en-US" sz="2000" b="1" dirty="0">
                <a:solidFill>
                  <a:schemeClr val="accent5">
                    <a:lumMod val="10000"/>
                  </a:schemeClr>
                </a:solidFill>
                <a:hlinkClick r:id="rId2" action="ppaction://hlinksldjump"/>
              </a:rPr>
              <a:t>Test 2: mmWave Radar sensor</a:t>
            </a:r>
            <a:endParaRPr lang="en-US" altLang="en-US" sz="2000" b="1" dirty="0">
              <a:solidFill>
                <a:schemeClr val="accent5">
                  <a:lumMod val="10000"/>
                </a:schemeClr>
              </a:solidFill>
            </a:endParaRPr>
          </a:p>
          <a:p>
            <a:pPr lvl="1"/>
            <a:r>
              <a:rPr lang="en-US" altLang="en-US" sz="2000" dirty="0">
                <a:solidFill>
                  <a:schemeClr val="accent5">
                    <a:lumMod val="10000"/>
                  </a:schemeClr>
                </a:solidFill>
              </a:rPr>
              <a:t>Reference: OptiTrack</a:t>
            </a:r>
          </a:p>
          <a:p>
            <a:pPr lvl="1"/>
            <a:endParaRPr lang="en-US" altLang="en-US" sz="2000" dirty="0">
              <a:solidFill>
                <a:schemeClr val="accent5">
                  <a:lumMod val="10000"/>
                </a:schemeClr>
              </a:solidFill>
            </a:endParaRPr>
          </a:p>
          <a:p>
            <a:pPr lvl="1"/>
            <a:r>
              <a:rPr lang="en-US" altLang="en-US" sz="2000" dirty="0">
                <a:solidFill>
                  <a:schemeClr val="accent5">
                    <a:lumMod val="10000"/>
                  </a:schemeClr>
                </a:solidFill>
              </a:rPr>
              <a:t>In a room, place objects at some distance. For each object, place markers at the four corners of the surface facing towards the radar sensor. Measure and compare the distance from radar sensor to that surface over 100 frames of video/chirps of signal.</a:t>
            </a:r>
            <a:endParaRPr lang="en-US" altLang="en-US" sz="2800" dirty="0">
              <a:solidFill>
                <a:schemeClr val="accent5">
                  <a:lumMod val="10000"/>
                </a:schemeClr>
              </a:solidFill>
            </a:endParaRPr>
          </a:p>
        </p:txBody>
      </p:sp>
      <p:sp>
        <p:nvSpPr>
          <p:cNvPr id="12" name="TextBox 11">
            <a:extLst>
              <a:ext uri="{FF2B5EF4-FFF2-40B4-BE49-F238E27FC236}">
                <a16:creationId xmlns:a16="http://schemas.microsoft.com/office/drawing/2014/main" id="{DB69F898-91AD-48D6-A1DD-430F9F92B9F5}"/>
              </a:ext>
            </a:extLst>
          </p:cNvPr>
          <p:cNvSpPr txBox="1"/>
          <p:nvPr/>
        </p:nvSpPr>
        <p:spPr>
          <a:xfrm>
            <a:off x="7015956" y="4697952"/>
            <a:ext cx="4710750" cy="107721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b="1" dirty="0"/>
              <a:t>OptiTrack: </a:t>
            </a:r>
          </a:p>
          <a:p>
            <a:r>
              <a:rPr lang="en-US" altLang="zh-CN" sz="1600" dirty="0"/>
              <a:t>A set of fixed optical camera sensors that can provide accurate measurements with positional error &lt; 0.3</a:t>
            </a:r>
            <a:r>
              <a:rPr lang="en-US" altLang="zh-CN" sz="1200" dirty="0"/>
              <a:t>mm</a:t>
            </a:r>
            <a:r>
              <a:rPr lang="en-US" altLang="zh-CN" sz="1600" dirty="0"/>
              <a:t>, and rotational error &lt; 0.05</a:t>
            </a:r>
            <a:r>
              <a:rPr lang="en-US" altLang="zh-CN" sz="1600" b="0" i="0" dirty="0">
                <a:latin typeface="+mj-lt"/>
              </a:rPr>
              <a:t>°</a:t>
            </a:r>
            <a:endParaRPr lang="zh-CN" altLang="en-US" sz="1600" dirty="0"/>
          </a:p>
        </p:txBody>
      </p:sp>
      <p:pic>
        <p:nvPicPr>
          <p:cNvPr id="14" name="Picture 13">
            <a:extLst>
              <a:ext uri="{FF2B5EF4-FFF2-40B4-BE49-F238E27FC236}">
                <a16:creationId xmlns:a16="http://schemas.microsoft.com/office/drawing/2014/main" id="{A5A76B37-12E0-4216-9D09-55FE54DE14DC}"/>
              </a:ext>
            </a:extLst>
          </p:cNvPr>
          <p:cNvPicPr>
            <a:picLocks noChangeAspect="1"/>
          </p:cNvPicPr>
          <p:nvPr/>
        </p:nvPicPr>
        <p:blipFill>
          <a:blip r:embed="rId3"/>
          <a:stretch>
            <a:fillRect/>
          </a:stretch>
        </p:blipFill>
        <p:spPr>
          <a:xfrm>
            <a:off x="7015956" y="970415"/>
            <a:ext cx="4710751" cy="3539429"/>
          </a:xfrm>
          <a:prstGeom prst="rect">
            <a:avLst/>
          </a:prstGeom>
        </p:spPr>
      </p:pic>
      <p:sp>
        <p:nvSpPr>
          <p:cNvPr id="15" name="Rectangle 14">
            <a:extLst>
              <a:ext uri="{FF2B5EF4-FFF2-40B4-BE49-F238E27FC236}">
                <a16:creationId xmlns:a16="http://schemas.microsoft.com/office/drawing/2014/main" id="{E153DAD6-C50D-4D7A-9B83-3335FBE2673F}"/>
              </a:ext>
            </a:extLst>
          </p:cNvPr>
          <p:cNvSpPr/>
          <p:nvPr/>
        </p:nvSpPr>
        <p:spPr>
          <a:xfrm>
            <a:off x="7919781" y="6315645"/>
            <a:ext cx="4137277" cy="307777"/>
          </a:xfrm>
          <a:prstGeom prst="rect">
            <a:avLst/>
          </a:prstGeom>
        </p:spPr>
        <p:txBody>
          <a:bodyPr wrap="square">
            <a:spAutoFit/>
          </a:bodyPr>
          <a:lstStyle/>
          <a:p>
            <a:pPr lvl="1" algn="ctr"/>
            <a:r>
              <a:rPr lang="en-US" altLang="zh-CN" sz="1400" dirty="0"/>
              <a:t>*Thank Prof. Rahaim for his OptiTrack system</a:t>
            </a:r>
          </a:p>
        </p:txBody>
      </p:sp>
    </p:spTree>
    <p:extLst>
      <p:ext uri="{BB962C8B-B14F-4D97-AF65-F5344CB8AC3E}">
        <p14:creationId xmlns:p14="http://schemas.microsoft.com/office/powerpoint/2010/main" val="1752131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 name="Group 7">
            <a:extLst>
              <a:ext uri="{FF2B5EF4-FFF2-40B4-BE49-F238E27FC236}">
                <a16:creationId xmlns:a16="http://schemas.microsoft.com/office/drawing/2014/main" id="{260CDEC6-C968-44B2-826C-68EF57122BBC}"/>
              </a:ext>
            </a:extLst>
          </p:cNvPr>
          <p:cNvGrpSpPr/>
          <p:nvPr/>
        </p:nvGrpSpPr>
        <p:grpSpPr>
          <a:xfrm>
            <a:off x="1275319" y="-3732"/>
            <a:ext cx="10916680" cy="6861732"/>
            <a:chOff x="1275319" y="-3732"/>
            <a:chExt cx="10916680" cy="6861732"/>
          </a:xfrm>
        </p:grpSpPr>
        <p:sp>
          <p:nvSpPr>
            <p:cNvPr id="9" name="Right Triangle 8">
              <a:extLst>
                <a:ext uri="{FF2B5EF4-FFF2-40B4-BE49-F238E27FC236}">
                  <a16:creationId xmlns:a16="http://schemas.microsoft.com/office/drawing/2014/main" id="{068F4933-D7E9-455D-9DB9-8BA9526CD35D}"/>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9">
              <a:extLst>
                <a:ext uri="{FF2B5EF4-FFF2-40B4-BE49-F238E27FC236}">
                  <a16:creationId xmlns:a16="http://schemas.microsoft.com/office/drawing/2014/main" id="{D93A23BB-DAAB-4616-A6C2-87F207EF99E5}"/>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3FE8EF67-816E-4D3D-BCE6-95707B368A26}"/>
              </a:ext>
            </a:extLst>
          </p:cNvPr>
          <p:cNvSpPr/>
          <p:nvPr/>
        </p:nvSpPr>
        <p:spPr>
          <a:xfrm>
            <a:off x="1866197" y="78378"/>
            <a:ext cx="10216946" cy="669826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684178">
            <a:off x="-595107" y="2945590"/>
            <a:ext cx="3514195" cy="1188720"/>
          </a:xfrm>
        </p:spPr>
        <p:txBody>
          <a:bodyPr>
            <a:normAutofit/>
          </a:bodyPr>
          <a:lstStyle/>
          <a:p>
            <a:pPr>
              <a:spcBef>
                <a:spcPts val="1000"/>
              </a:spcBef>
            </a:pPr>
            <a:r>
              <a:rPr lang="en-US" altLang="zh-CN" sz="3600" dirty="0">
                <a:solidFill>
                  <a:schemeClr val="accent5">
                    <a:lumMod val="10000"/>
                  </a:schemeClr>
                </a:solidFill>
                <a:latin typeface="+mn-lt"/>
                <a:ea typeface="+mn-ea"/>
                <a:cs typeface="+mn-cs"/>
              </a:rPr>
              <a:t>Validation</a:t>
            </a:r>
            <a:r>
              <a:rPr lang="en-US" altLang="zh-CN" sz="3200" dirty="0">
                <a:solidFill>
                  <a:schemeClr val="accent5">
                    <a:lumMod val="10000"/>
                  </a:schemeClr>
                </a:solidFill>
                <a:latin typeface="+mn-lt"/>
                <a:ea typeface="+mn-ea"/>
                <a:cs typeface="+mn-cs"/>
              </a:rPr>
              <a:t> </a:t>
            </a:r>
            <a:r>
              <a:rPr lang="en-US" altLang="zh-CN" sz="3600" dirty="0">
                <a:solidFill>
                  <a:schemeClr val="accent5">
                    <a:lumMod val="10000"/>
                  </a:schemeClr>
                </a:solidFill>
                <a:latin typeface="+mn-lt"/>
                <a:ea typeface="+mn-ea"/>
                <a:cs typeface="+mn-cs"/>
              </a:rPr>
              <a:t>Data</a:t>
            </a:r>
            <a:r>
              <a:rPr lang="en-US" altLang="zh-CN" sz="3200" dirty="0">
                <a:solidFill>
                  <a:schemeClr val="accent5">
                    <a:lumMod val="10000"/>
                  </a:schemeClr>
                </a:solidFill>
                <a:latin typeface="+mn-lt"/>
                <a:ea typeface="+mn-ea"/>
                <a:cs typeface="+mn-cs"/>
              </a:rPr>
              <a:t> </a:t>
            </a:r>
            <a:br>
              <a:rPr lang="en-US" altLang="zh-CN" sz="3200" dirty="0">
                <a:solidFill>
                  <a:schemeClr val="accent5">
                    <a:lumMod val="10000"/>
                  </a:schemeClr>
                </a:solidFill>
                <a:latin typeface="+mn-lt"/>
                <a:ea typeface="+mn-ea"/>
                <a:cs typeface="+mn-cs"/>
              </a:rPr>
            </a:br>
            <a:r>
              <a:rPr lang="en-US" altLang="zh-CN" sz="2400" dirty="0">
                <a:solidFill>
                  <a:schemeClr val="accent5">
                    <a:lumMod val="10000"/>
                  </a:schemeClr>
                </a:solidFill>
                <a:latin typeface="+mn-lt"/>
                <a:ea typeface="+mn-ea"/>
                <a:cs typeface="+mn-cs"/>
              </a:rPr>
              <a:t>– </a:t>
            </a:r>
            <a:r>
              <a:rPr lang="en-US" altLang="zh-CN" sz="2000" dirty="0">
                <a:solidFill>
                  <a:schemeClr val="accent5">
                    <a:lumMod val="10000"/>
                  </a:schemeClr>
                </a:solidFill>
                <a:latin typeface="+mn-lt"/>
                <a:ea typeface="+mn-ea"/>
                <a:cs typeface="+mn-cs"/>
              </a:rPr>
              <a:t>mmWave</a:t>
            </a:r>
            <a:r>
              <a:rPr lang="en-US" altLang="zh-CN" sz="2400" dirty="0">
                <a:solidFill>
                  <a:schemeClr val="accent5">
                    <a:lumMod val="10000"/>
                  </a:schemeClr>
                </a:solidFill>
                <a:latin typeface="+mn-lt"/>
                <a:ea typeface="+mn-ea"/>
                <a:cs typeface="+mn-cs"/>
              </a:rPr>
              <a:t> Radar</a:t>
            </a:r>
            <a:endParaRPr lang="zh-CN" altLang="en-US" sz="3200" dirty="0">
              <a:solidFill>
                <a:schemeClr val="accent5">
                  <a:lumMod val="10000"/>
                </a:schemeClr>
              </a:solidFill>
              <a:latin typeface="+mn-lt"/>
              <a:ea typeface="+mn-ea"/>
              <a:cs typeface="+mn-cs"/>
            </a:endParaRPr>
          </a:p>
        </p:txBody>
      </p:sp>
      <p:sp>
        <p:nvSpPr>
          <p:cNvPr id="7" name="TextBox 6">
            <a:extLst>
              <a:ext uri="{FF2B5EF4-FFF2-40B4-BE49-F238E27FC236}">
                <a16:creationId xmlns:a16="http://schemas.microsoft.com/office/drawing/2014/main" id="{32F8D2E7-3CC2-4EB2-910F-E9D1302E817A}"/>
              </a:ext>
            </a:extLst>
          </p:cNvPr>
          <p:cNvSpPr txBox="1"/>
          <p:nvPr/>
        </p:nvSpPr>
        <p:spPr>
          <a:xfrm>
            <a:off x="8188036" y="321665"/>
            <a:ext cx="3079309" cy="954107"/>
          </a:xfrm>
          <a:prstGeom prst="rect">
            <a:avLst/>
          </a:prstGeom>
          <a:noFill/>
          <a:ln>
            <a:solidFill>
              <a:schemeClr val="tx1"/>
            </a:solidFill>
            <a:prstDash val="dash"/>
          </a:ln>
        </p:spPr>
        <p:txBody>
          <a:bodyPr wrap="square" rtlCol="0">
            <a:spAutoFit/>
          </a:bodyPr>
          <a:lstStyle/>
          <a:p>
            <a:pPr marL="285750" indent="-285750">
              <a:buFont typeface="Arial" panose="020B0604020202020204" pitchFamily="34" charset="0"/>
              <a:buChar char="•"/>
            </a:pPr>
            <a:r>
              <a:rPr lang="en-US" altLang="zh-CN" sz="1400" dirty="0"/>
              <a:t>Antenna array size: 64 x 24</a:t>
            </a:r>
          </a:p>
          <a:p>
            <a:pPr marL="285750" indent="-285750">
              <a:buFont typeface="Arial" panose="020B0604020202020204" pitchFamily="34" charset="0"/>
              <a:buChar char="•"/>
            </a:pPr>
            <a:r>
              <a:rPr lang="en-US" altLang="zh-CN" sz="1400" dirty="0"/>
              <a:t>Range resolution </a:t>
            </a:r>
            <a:r>
              <a:rPr lang="en-US" altLang="zh-CN" sz="1400" b="0" i="0" dirty="0">
                <a:latin typeface="+mj-lt"/>
              </a:rPr>
              <a:t>≅</a:t>
            </a:r>
            <a:r>
              <a:rPr lang="en-US" altLang="zh-CN" sz="1400" dirty="0"/>
              <a:t> 3.8cm</a:t>
            </a:r>
          </a:p>
          <a:p>
            <a:pPr marL="285750" indent="-285750">
              <a:buFont typeface="Arial" panose="020B0604020202020204" pitchFamily="34" charset="0"/>
              <a:buChar char="•"/>
            </a:pPr>
            <a:r>
              <a:rPr lang="en-US" altLang="zh-CN" sz="1400" dirty="0"/>
              <a:t>Elevation angular resolution ≅ 1.8</a:t>
            </a:r>
            <a:r>
              <a:rPr lang="en-US" altLang="zh-CN" sz="1400" b="0" i="0" dirty="0">
                <a:latin typeface="+mj-lt"/>
              </a:rPr>
              <a:t>°</a:t>
            </a:r>
          </a:p>
          <a:p>
            <a:pPr marL="285750" indent="-285750">
              <a:buFont typeface="Arial" panose="020B0604020202020204" pitchFamily="34" charset="0"/>
              <a:buChar char="•"/>
            </a:pPr>
            <a:r>
              <a:rPr lang="en-US" altLang="zh-CN" sz="1400" dirty="0"/>
              <a:t>Azimuth angular resolution ≅ 4.8°</a:t>
            </a:r>
          </a:p>
        </p:txBody>
      </p:sp>
      <p:sp>
        <p:nvSpPr>
          <p:cNvPr id="18" name="TextBox 17">
            <a:extLst>
              <a:ext uri="{FF2B5EF4-FFF2-40B4-BE49-F238E27FC236}">
                <a16:creationId xmlns:a16="http://schemas.microsoft.com/office/drawing/2014/main" id="{0BB71C88-6341-4AA5-A2A0-8023F3B500AA}"/>
              </a:ext>
            </a:extLst>
          </p:cNvPr>
          <p:cNvSpPr txBox="1"/>
          <p:nvPr/>
        </p:nvSpPr>
        <p:spPr>
          <a:xfrm>
            <a:off x="2993903" y="729726"/>
            <a:ext cx="3564932" cy="369332"/>
          </a:xfrm>
          <a:prstGeom prst="rect">
            <a:avLst/>
          </a:prstGeom>
          <a:noFill/>
        </p:spPr>
        <p:txBody>
          <a:bodyPr wrap="square" rtlCol="0">
            <a:spAutoFit/>
          </a:bodyPr>
          <a:lstStyle/>
          <a:p>
            <a:pPr algn="ctr"/>
            <a:r>
              <a:rPr lang="en-US" altLang="zh-CN" b="1" dirty="0"/>
              <a:t>Distance measurement comparison</a:t>
            </a:r>
            <a:endParaRPr lang="zh-CN" altLang="en-US" b="1" dirty="0"/>
          </a:p>
        </p:txBody>
      </p:sp>
      <p:graphicFrame>
        <p:nvGraphicFramePr>
          <p:cNvPr id="3" name="Table 3">
            <a:extLst>
              <a:ext uri="{FF2B5EF4-FFF2-40B4-BE49-F238E27FC236}">
                <a16:creationId xmlns:a16="http://schemas.microsoft.com/office/drawing/2014/main" id="{E44A129E-DFFA-4E07-9DA4-7935825E331E}"/>
              </a:ext>
            </a:extLst>
          </p:cNvPr>
          <p:cNvGraphicFramePr>
            <a:graphicFrameLocks noGrp="1"/>
          </p:cNvGraphicFramePr>
          <p:nvPr>
            <p:extLst>
              <p:ext uri="{D42A27DB-BD31-4B8C-83A1-F6EECF244321}">
                <p14:modId xmlns:p14="http://schemas.microsoft.com/office/powerpoint/2010/main" val="2682068910"/>
              </p:ext>
            </p:extLst>
          </p:nvPr>
        </p:nvGraphicFramePr>
        <p:xfrm>
          <a:off x="7861019" y="2840908"/>
          <a:ext cx="3978917" cy="1057440"/>
        </p:xfrm>
        <a:graphic>
          <a:graphicData uri="http://schemas.openxmlformats.org/drawingml/2006/table">
            <a:tbl>
              <a:tblPr firstRow="1" bandRow="1">
                <a:tableStyleId>{5C22544A-7EE6-4342-B048-85BDC9FD1C3A}</a:tableStyleId>
              </a:tblPr>
              <a:tblGrid>
                <a:gridCol w="401030">
                  <a:extLst>
                    <a:ext uri="{9D8B030D-6E8A-4147-A177-3AD203B41FA5}">
                      <a16:colId xmlns:a16="http://schemas.microsoft.com/office/drawing/2014/main" val="490195542"/>
                    </a:ext>
                  </a:extLst>
                </a:gridCol>
                <a:gridCol w="634270">
                  <a:extLst>
                    <a:ext uri="{9D8B030D-6E8A-4147-A177-3AD203B41FA5}">
                      <a16:colId xmlns:a16="http://schemas.microsoft.com/office/drawing/2014/main" val="3392614293"/>
                    </a:ext>
                  </a:extLst>
                </a:gridCol>
                <a:gridCol w="578587">
                  <a:extLst>
                    <a:ext uri="{9D8B030D-6E8A-4147-A177-3AD203B41FA5}">
                      <a16:colId xmlns:a16="http://schemas.microsoft.com/office/drawing/2014/main" val="3498530064"/>
                    </a:ext>
                  </a:extLst>
                </a:gridCol>
                <a:gridCol w="634270">
                  <a:extLst>
                    <a:ext uri="{9D8B030D-6E8A-4147-A177-3AD203B41FA5}">
                      <a16:colId xmlns:a16="http://schemas.microsoft.com/office/drawing/2014/main" val="4090810653"/>
                    </a:ext>
                  </a:extLst>
                </a:gridCol>
                <a:gridCol w="545517">
                  <a:extLst>
                    <a:ext uri="{9D8B030D-6E8A-4147-A177-3AD203B41FA5}">
                      <a16:colId xmlns:a16="http://schemas.microsoft.com/office/drawing/2014/main" val="4188572770"/>
                    </a:ext>
                  </a:extLst>
                </a:gridCol>
                <a:gridCol w="634270">
                  <a:extLst>
                    <a:ext uri="{9D8B030D-6E8A-4147-A177-3AD203B41FA5}">
                      <a16:colId xmlns:a16="http://schemas.microsoft.com/office/drawing/2014/main" val="2368370864"/>
                    </a:ext>
                  </a:extLst>
                </a:gridCol>
                <a:gridCol w="550973">
                  <a:extLst>
                    <a:ext uri="{9D8B030D-6E8A-4147-A177-3AD203B41FA5}">
                      <a16:colId xmlns:a16="http://schemas.microsoft.com/office/drawing/2014/main" val="622605095"/>
                    </a:ext>
                  </a:extLst>
                </a:gridCol>
              </a:tblGrid>
              <a:tr h="269640">
                <a:tc>
                  <a:txBody>
                    <a:bodyPr/>
                    <a:lstStyle/>
                    <a:p>
                      <a:pPr algn="ctr"/>
                      <a:endParaRPr lang="zh-CN" altLang="en-US" sz="1100" dirty="0"/>
                    </a:p>
                  </a:txBody>
                  <a:tcPr/>
                </a:tc>
                <a:tc gridSpan="2">
                  <a:txBody>
                    <a:bodyPr/>
                    <a:lstStyle/>
                    <a:p>
                      <a:pPr algn="ctr"/>
                      <a:r>
                        <a:rPr lang="en-US" altLang="zh-CN" sz="1100" dirty="0"/>
                        <a:t>Metal plate</a:t>
                      </a:r>
                      <a:endParaRPr lang="zh-CN" altLang="en-US" sz="1100" dirty="0"/>
                    </a:p>
                  </a:txBody>
                  <a:tcPr/>
                </a:tc>
                <a:tc hMerge="1">
                  <a:txBody>
                    <a:bodyPr/>
                    <a:lstStyle/>
                    <a:p>
                      <a:endParaRPr lang="zh-CN" altLang="en-US" sz="1100" dirty="0"/>
                    </a:p>
                  </a:txBody>
                  <a:tcPr/>
                </a:tc>
                <a:tc gridSpan="2">
                  <a:txBody>
                    <a:bodyPr/>
                    <a:lstStyle/>
                    <a:p>
                      <a:pPr algn="ctr"/>
                      <a:r>
                        <a:rPr lang="en-US" altLang="zh-CN" sz="1100" dirty="0"/>
                        <a:t>Paper box</a:t>
                      </a:r>
                      <a:endParaRPr lang="zh-CN" altLang="en-US" sz="1100" dirty="0"/>
                    </a:p>
                  </a:txBody>
                  <a:tcPr/>
                </a:tc>
                <a:tc hMerge="1">
                  <a:txBody>
                    <a:bodyPr/>
                    <a:lstStyle/>
                    <a:p>
                      <a:endParaRPr lang="zh-CN" altLang="en-US" sz="1100" dirty="0"/>
                    </a:p>
                  </a:txBody>
                  <a:tcPr/>
                </a:tc>
                <a:tc gridSpan="2">
                  <a:txBody>
                    <a:bodyPr/>
                    <a:lstStyle/>
                    <a:p>
                      <a:pPr algn="ctr"/>
                      <a:r>
                        <a:rPr lang="en-US" altLang="zh-CN" sz="1100" dirty="0"/>
                        <a:t>Foam board</a:t>
                      </a:r>
                      <a:endParaRPr lang="zh-CN" altLang="en-US" sz="1100" dirty="0"/>
                    </a:p>
                  </a:txBody>
                  <a:tcPr/>
                </a:tc>
                <a:tc hMerge="1">
                  <a:txBody>
                    <a:bodyPr/>
                    <a:lstStyle/>
                    <a:p>
                      <a:endParaRPr lang="zh-CN" altLang="en-US" sz="1100" dirty="0"/>
                    </a:p>
                  </a:txBody>
                  <a:tcPr/>
                </a:tc>
                <a:extLst>
                  <a:ext uri="{0D108BD9-81ED-4DB2-BD59-A6C34878D82A}">
                    <a16:rowId xmlns:a16="http://schemas.microsoft.com/office/drawing/2014/main" val="67361110"/>
                  </a:ext>
                </a:extLst>
              </a:tr>
              <a:tr h="269640">
                <a:tc>
                  <a:txBody>
                    <a:bodyPr/>
                    <a:lstStyle/>
                    <a:p>
                      <a:pPr algn="ctr"/>
                      <a:endParaRPr lang="zh-CN" altLang="en-US" sz="1100" dirty="0"/>
                    </a:p>
                  </a:txBody>
                  <a:tcPr/>
                </a:tc>
                <a:tc>
                  <a:txBody>
                    <a:bodyPr/>
                    <a:lstStyle/>
                    <a:p>
                      <a:pPr algn="ctr"/>
                      <a:r>
                        <a:rPr lang="en-US" altLang="zh-CN" sz="1100" dirty="0"/>
                        <a:t>Diff(cm)</a:t>
                      </a:r>
                      <a:endParaRPr lang="zh-CN" altLang="en-US" sz="1100" dirty="0"/>
                    </a:p>
                  </a:txBody>
                  <a:tcPr/>
                </a:tc>
                <a:tc>
                  <a:txBody>
                    <a:bodyPr/>
                    <a:lstStyle/>
                    <a:p>
                      <a:pPr algn="ctr"/>
                      <a:r>
                        <a:rPr lang="en-US" altLang="zh-CN" sz="1100" dirty="0"/>
                        <a:t>Error</a:t>
                      </a:r>
                      <a:endParaRPr lang="zh-CN" altLang="en-US" sz="1100" dirty="0"/>
                    </a:p>
                  </a:txBody>
                  <a:tcPr/>
                </a:tc>
                <a:tc>
                  <a:txBody>
                    <a:bodyPr/>
                    <a:lstStyle/>
                    <a:p>
                      <a:pPr algn="ctr"/>
                      <a:r>
                        <a:rPr lang="en-US" altLang="zh-CN" sz="1100" dirty="0"/>
                        <a:t>Diff(cm)</a:t>
                      </a:r>
                      <a:endParaRPr lang="zh-CN" altLang="en-US" sz="1100" dirty="0"/>
                    </a:p>
                  </a:txBody>
                  <a:tcPr/>
                </a:tc>
                <a:tc>
                  <a:txBody>
                    <a:bodyPr/>
                    <a:lstStyle/>
                    <a:p>
                      <a:pPr algn="ctr"/>
                      <a:r>
                        <a:rPr lang="en-US" altLang="zh-CN" sz="1100" dirty="0"/>
                        <a:t>Error</a:t>
                      </a:r>
                      <a:endParaRPr lang="zh-CN" altLang="en-US" sz="1100" dirty="0"/>
                    </a:p>
                  </a:txBody>
                  <a:tcPr/>
                </a:tc>
                <a:tc>
                  <a:txBody>
                    <a:bodyPr/>
                    <a:lstStyle/>
                    <a:p>
                      <a:pPr algn="ctr"/>
                      <a:r>
                        <a:rPr lang="en-US" altLang="zh-CN" sz="1100" dirty="0"/>
                        <a:t>Diff(cm)</a:t>
                      </a:r>
                      <a:endParaRPr lang="zh-CN" altLang="en-US" sz="1100" dirty="0"/>
                    </a:p>
                  </a:txBody>
                  <a:tcPr/>
                </a:tc>
                <a:tc>
                  <a:txBody>
                    <a:bodyPr/>
                    <a:lstStyle/>
                    <a:p>
                      <a:pPr algn="ctr"/>
                      <a:r>
                        <a:rPr lang="en-US" altLang="zh-CN" sz="1100" dirty="0"/>
                        <a:t>Error</a:t>
                      </a:r>
                      <a:endParaRPr lang="zh-CN" altLang="en-US" sz="1100" dirty="0"/>
                    </a:p>
                  </a:txBody>
                  <a:tcPr/>
                </a:tc>
                <a:extLst>
                  <a:ext uri="{0D108BD9-81ED-4DB2-BD59-A6C34878D82A}">
                    <a16:rowId xmlns:a16="http://schemas.microsoft.com/office/drawing/2014/main" val="1252177587"/>
                  </a:ext>
                </a:extLst>
              </a:tr>
              <a:tr h="0">
                <a:tc>
                  <a:txBody>
                    <a:bodyPr/>
                    <a:lstStyle/>
                    <a:p>
                      <a:pPr marL="0" algn="ctr" defTabSz="914400" rtl="0" eaLnBrk="1" latinLnBrk="0" hangingPunct="1"/>
                      <a:r>
                        <a:rPr lang="en-US" altLang="zh-CN" sz="1100" kern="1200" dirty="0">
                          <a:solidFill>
                            <a:schemeClr val="dk1"/>
                          </a:solidFill>
                          <a:latin typeface="+mn-lt"/>
                          <a:ea typeface="+mn-ea"/>
                          <a:cs typeface="+mn-cs"/>
                        </a:rPr>
                        <a:t>3m</a:t>
                      </a:r>
                      <a:endParaRPr lang="zh-CN" altLang="en-US" sz="1100"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1.43</a:t>
                      </a:r>
                      <a:endParaRPr lang="zh-CN" altLang="en-US" sz="1100" b="1"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0.48%</a:t>
                      </a:r>
                      <a:endParaRPr lang="zh-CN" altLang="en-US" sz="1100" b="1"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3.85</a:t>
                      </a:r>
                      <a:endParaRPr lang="zh-CN" altLang="en-US" sz="1100" b="1"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1.29%</a:t>
                      </a:r>
                      <a:endParaRPr lang="zh-CN" altLang="en-US" sz="1100" b="1"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5.87</a:t>
                      </a:r>
                      <a:endParaRPr lang="zh-CN" altLang="en-US" sz="1100" b="1"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1.95%</a:t>
                      </a:r>
                      <a:endParaRPr lang="zh-CN" altLang="en-US" sz="1100" b="1" kern="1200" dirty="0">
                        <a:solidFill>
                          <a:schemeClr val="dk1"/>
                        </a:solidFill>
                        <a:latin typeface="+mn-lt"/>
                        <a:ea typeface="+mn-ea"/>
                        <a:cs typeface="+mn-cs"/>
                      </a:endParaRPr>
                    </a:p>
                  </a:txBody>
                  <a:tcPr/>
                </a:tc>
                <a:extLst>
                  <a:ext uri="{0D108BD9-81ED-4DB2-BD59-A6C34878D82A}">
                    <a16:rowId xmlns:a16="http://schemas.microsoft.com/office/drawing/2014/main" val="2143398933"/>
                  </a:ext>
                </a:extLst>
              </a:tr>
              <a:tr h="0">
                <a:tc>
                  <a:txBody>
                    <a:bodyPr/>
                    <a:lstStyle/>
                    <a:p>
                      <a:pPr marL="0" algn="ctr" defTabSz="914400" rtl="0" eaLnBrk="1" latinLnBrk="0" hangingPunct="1"/>
                      <a:r>
                        <a:rPr lang="en-US" altLang="zh-CN" sz="1100" kern="1200" dirty="0">
                          <a:solidFill>
                            <a:schemeClr val="dk1"/>
                          </a:solidFill>
                          <a:latin typeface="+mn-lt"/>
                          <a:ea typeface="+mn-ea"/>
                          <a:cs typeface="+mn-cs"/>
                        </a:rPr>
                        <a:t>5m</a:t>
                      </a:r>
                      <a:endParaRPr lang="zh-CN" altLang="en-US" sz="1100"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1.73</a:t>
                      </a:r>
                      <a:endParaRPr lang="zh-CN" altLang="en-US" sz="1100" b="1"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0.34%</a:t>
                      </a:r>
                      <a:endParaRPr lang="zh-CN" altLang="en-US" sz="1100" b="1"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4.43</a:t>
                      </a:r>
                      <a:endParaRPr lang="zh-CN" altLang="en-US" sz="1100" b="1"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0.88%</a:t>
                      </a:r>
                      <a:endParaRPr lang="zh-CN" altLang="en-US" sz="1100" b="1"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7.15</a:t>
                      </a:r>
                      <a:endParaRPr lang="zh-CN" altLang="en-US" sz="1100" b="1"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1.42%</a:t>
                      </a:r>
                      <a:endParaRPr lang="zh-CN" altLang="en-US" sz="1100" b="1" kern="1200" dirty="0">
                        <a:solidFill>
                          <a:schemeClr val="dk1"/>
                        </a:solidFill>
                        <a:latin typeface="+mn-lt"/>
                        <a:ea typeface="+mn-ea"/>
                        <a:cs typeface="+mn-cs"/>
                      </a:endParaRPr>
                    </a:p>
                  </a:txBody>
                  <a:tcPr/>
                </a:tc>
                <a:extLst>
                  <a:ext uri="{0D108BD9-81ED-4DB2-BD59-A6C34878D82A}">
                    <a16:rowId xmlns:a16="http://schemas.microsoft.com/office/drawing/2014/main" val="1891257823"/>
                  </a:ext>
                </a:extLst>
              </a:tr>
            </a:tbl>
          </a:graphicData>
        </a:graphic>
      </p:graphicFrame>
      <p:sp>
        <p:nvSpPr>
          <p:cNvPr id="16" name="TextBox 15">
            <a:extLst>
              <a:ext uri="{FF2B5EF4-FFF2-40B4-BE49-F238E27FC236}">
                <a16:creationId xmlns:a16="http://schemas.microsoft.com/office/drawing/2014/main" id="{17753752-6D23-4BF2-8599-B3A90966CA64}"/>
              </a:ext>
            </a:extLst>
          </p:cNvPr>
          <p:cNvSpPr txBox="1"/>
          <p:nvPr/>
        </p:nvSpPr>
        <p:spPr>
          <a:xfrm>
            <a:off x="7524864" y="1571735"/>
            <a:ext cx="3816875" cy="954107"/>
          </a:xfrm>
          <a:prstGeom prst="rect">
            <a:avLst/>
          </a:prstGeom>
          <a:noFill/>
        </p:spPr>
        <p:txBody>
          <a:bodyPr wrap="square" rtlCol="0">
            <a:spAutoFit/>
          </a:bodyPr>
          <a:lstStyle/>
          <a:p>
            <a:r>
              <a:rPr lang="en-US" altLang="zh-CN" sz="1400" dirty="0"/>
              <a:t>Tested 3 materials:</a:t>
            </a:r>
          </a:p>
          <a:p>
            <a:pPr marL="742950" lvl="1" indent="-285750">
              <a:buFont typeface="Arial" panose="020B0604020202020204" pitchFamily="34" charset="0"/>
              <a:buChar char="•"/>
            </a:pPr>
            <a:r>
              <a:rPr lang="en-US" altLang="zh-CN" sz="1400" dirty="0"/>
              <a:t>Metal plate: strong reflection</a:t>
            </a:r>
          </a:p>
          <a:p>
            <a:pPr marL="742950" lvl="1" indent="-285750">
              <a:buFont typeface="Arial" panose="020B0604020202020204" pitchFamily="34" charset="0"/>
              <a:buChar char="•"/>
            </a:pPr>
            <a:r>
              <a:rPr lang="en-US" altLang="zh-CN" sz="1400" dirty="0"/>
              <a:t>Paper box: weak reflection</a:t>
            </a:r>
          </a:p>
          <a:p>
            <a:pPr marL="742950" lvl="1" indent="-285750">
              <a:buFont typeface="Arial" panose="020B0604020202020204" pitchFamily="34" charset="0"/>
              <a:buChar char="•"/>
            </a:pPr>
            <a:r>
              <a:rPr lang="en-US" altLang="zh-CN" sz="1400" dirty="0"/>
              <a:t>Foam board: multi-path reflection</a:t>
            </a:r>
            <a:endParaRPr lang="zh-CN" altLang="en-US" sz="1400" dirty="0"/>
          </a:p>
        </p:txBody>
      </p:sp>
      <p:pic>
        <p:nvPicPr>
          <p:cNvPr id="5" name="Picture 4">
            <a:extLst>
              <a:ext uri="{FF2B5EF4-FFF2-40B4-BE49-F238E27FC236}">
                <a16:creationId xmlns:a16="http://schemas.microsoft.com/office/drawing/2014/main" id="{DA20AE31-9366-49E4-B854-DE1B2C1C0746}"/>
              </a:ext>
            </a:extLst>
          </p:cNvPr>
          <p:cNvPicPr>
            <a:picLocks noChangeAspect="1"/>
          </p:cNvPicPr>
          <p:nvPr/>
        </p:nvPicPr>
        <p:blipFill>
          <a:blip r:embed="rId2"/>
          <a:stretch>
            <a:fillRect/>
          </a:stretch>
        </p:blipFill>
        <p:spPr>
          <a:xfrm>
            <a:off x="2018823" y="1099057"/>
            <a:ext cx="5515092" cy="5029217"/>
          </a:xfrm>
          <a:prstGeom prst="rect">
            <a:avLst/>
          </a:prstGeom>
        </p:spPr>
      </p:pic>
      <p:graphicFrame>
        <p:nvGraphicFramePr>
          <p:cNvPr id="13" name="Table 14">
            <a:extLst>
              <a:ext uri="{FF2B5EF4-FFF2-40B4-BE49-F238E27FC236}">
                <a16:creationId xmlns:a16="http://schemas.microsoft.com/office/drawing/2014/main" id="{D60E4079-AE6C-408A-ADBF-B767B4E7C34A}"/>
              </a:ext>
            </a:extLst>
          </p:cNvPr>
          <p:cNvGraphicFramePr>
            <a:graphicFrameLocks noGrp="1"/>
          </p:cNvGraphicFramePr>
          <p:nvPr>
            <p:extLst>
              <p:ext uri="{D42A27DB-BD31-4B8C-83A1-F6EECF244321}">
                <p14:modId xmlns:p14="http://schemas.microsoft.com/office/powerpoint/2010/main" val="1571007201"/>
              </p:ext>
            </p:extLst>
          </p:nvPr>
        </p:nvGraphicFramePr>
        <p:xfrm>
          <a:off x="8583184" y="5384528"/>
          <a:ext cx="2211572" cy="594902"/>
        </p:xfrm>
        <a:graphic>
          <a:graphicData uri="http://schemas.openxmlformats.org/drawingml/2006/table">
            <a:tbl>
              <a:tblPr firstRow="1" bandRow="1">
                <a:tableStyleId>{5C22544A-7EE6-4342-B048-85BDC9FD1C3A}</a:tableStyleId>
              </a:tblPr>
              <a:tblGrid>
                <a:gridCol w="1105786">
                  <a:extLst>
                    <a:ext uri="{9D8B030D-6E8A-4147-A177-3AD203B41FA5}">
                      <a16:colId xmlns:a16="http://schemas.microsoft.com/office/drawing/2014/main" val="666681103"/>
                    </a:ext>
                  </a:extLst>
                </a:gridCol>
                <a:gridCol w="1105786">
                  <a:extLst>
                    <a:ext uri="{9D8B030D-6E8A-4147-A177-3AD203B41FA5}">
                      <a16:colId xmlns:a16="http://schemas.microsoft.com/office/drawing/2014/main" val="295488855"/>
                    </a:ext>
                  </a:extLst>
                </a:gridCol>
              </a:tblGrid>
              <a:tr h="297451">
                <a:tc>
                  <a:txBody>
                    <a:bodyPr/>
                    <a:lstStyle/>
                    <a:p>
                      <a:pPr marL="0" algn="ctr" defTabSz="914400" rtl="0" eaLnBrk="1" latinLnBrk="0" hangingPunct="1"/>
                      <a:r>
                        <a:rPr lang="en-US" altLang="zh-CN" sz="1100" b="1" kern="1200" dirty="0">
                          <a:solidFill>
                            <a:schemeClr val="lt1"/>
                          </a:solidFill>
                          <a:latin typeface="+mn-lt"/>
                          <a:ea typeface="+mn-ea"/>
                          <a:cs typeface="+mn-cs"/>
                        </a:rPr>
                        <a:t>Azimuth</a:t>
                      </a:r>
                      <a:endParaRPr lang="zh-CN" altLang="en-US" sz="1100" b="1" kern="1200" dirty="0">
                        <a:solidFill>
                          <a:schemeClr val="lt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lt1"/>
                          </a:solidFill>
                          <a:latin typeface="+mn-lt"/>
                          <a:ea typeface="+mn-ea"/>
                          <a:cs typeface="+mn-cs"/>
                        </a:rPr>
                        <a:t>Elevation</a:t>
                      </a:r>
                      <a:endParaRPr lang="zh-CN" altLang="en-US" sz="1100" b="1" kern="1200" dirty="0">
                        <a:solidFill>
                          <a:schemeClr val="lt1"/>
                        </a:solidFill>
                        <a:latin typeface="+mn-lt"/>
                        <a:ea typeface="+mn-ea"/>
                        <a:cs typeface="+mn-cs"/>
                      </a:endParaRPr>
                    </a:p>
                  </a:txBody>
                  <a:tcPr/>
                </a:tc>
                <a:extLst>
                  <a:ext uri="{0D108BD9-81ED-4DB2-BD59-A6C34878D82A}">
                    <a16:rowId xmlns:a16="http://schemas.microsoft.com/office/drawing/2014/main" val="2558878625"/>
                  </a:ext>
                </a:extLst>
              </a:tr>
              <a:tr h="297451">
                <a:tc>
                  <a:txBody>
                    <a:bodyPr/>
                    <a:lstStyle/>
                    <a:p>
                      <a:pPr marL="0" algn="ctr" defTabSz="914400" rtl="0" eaLnBrk="1" latinLnBrk="0" hangingPunct="1"/>
                      <a:r>
                        <a:rPr lang="en-US" altLang="zh-CN" sz="1100" b="1" kern="1200" dirty="0">
                          <a:solidFill>
                            <a:schemeClr val="dk1"/>
                          </a:solidFill>
                          <a:latin typeface="+mn-lt"/>
                          <a:ea typeface="+mn-ea"/>
                          <a:cs typeface="+mn-cs"/>
                        </a:rPr>
                        <a:t>&lt;16.5%</a:t>
                      </a:r>
                      <a:endParaRPr lang="zh-CN" altLang="en-US" sz="1100" b="1"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100" b="1" kern="1200" dirty="0">
                          <a:solidFill>
                            <a:schemeClr val="dk1"/>
                          </a:solidFill>
                          <a:latin typeface="+mn-lt"/>
                          <a:ea typeface="+mn-ea"/>
                          <a:cs typeface="+mn-cs"/>
                        </a:rPr>
                        <a:t>&lt;4.3%</a:t>
                      </a:r>
                      <a:endParaRPr lang="zh-CN" altLang="en-US" sz="1100" b="1" kern="1200" dirty="0">
                        <a:solidFill>
                          <a:schemeClr val="dk1"/>
                        </a:solidFill>
                        <a:latin typeface="+mn-lt"/>
                        <a:ea typeface="+mn-ea"/>
                        <a:cs typeface="+mn-cs"/>
                      </a:endParaRPr>
                    </a:p>
                  </a:txBody>
                  <a:tcPr/>
                </a:tc>
                <a:extLst>
                  <a:ext uri="{0D108BD9-81ED-4DB2-BD59-A6C34878D82A}">
                    <a16:rowId xmlns:a16="http://schemas.microsoft.com/office/drawing/2014/main" val="1265340939"/>
                  </a:ext>
                </a:extLst>
              </a:tr>
            </a:tbl>
          </a:graphicData>
        </a:graphic>
      </p:graphicFrame>
      <p:sp>
        <p:nvSpPr>
          <p:cNvPr id="20" name="TextBox 19">
            <a:extLst>
              <a:ext uri="{FF2B5EF4-FFF2-40B4-BE49-F238E27FC236}">
                <a16:creationId xmlns:a16="http://schemas.microsoft.com/office/drawing/2014/main" id="{9272474D-589D-4C4F-8B53-5A89D099380B}"/>
              </a:ext>
            </a:extLst>
          </p:cNvPr>
          <p:cNvSpPr txBox="1"/>
          <p:nvPr/>
        </p:nvSpPr>
        <p:spPr>
          <a:xfrm>
            <a:off x="7918854" y="5037338"/>
            <a:ext cx="3564932" cy="369332"/>
          </a:xfrm>
          <a:prstGeom prst="rect">
            <a:avLst/>
          </a:prstGeom>
          <a:noFill/>
        </p:spPr>
        <p:txBody>
          <a:bodyPr wrap="square" rtlCol="0">
            <a:spAutoFit/>
          </a:bodyPr>
          <a:lstStyle/>
          <a:p>
            <a:pPr algn="ctr"/>
            <a:r>
              <a:rPr lang="en-US" altLang="zh-CN" b="1" dirty="0"/>
              <a:t>Angle measurement result</a:t>
            </a:r>
            <a:endParaRPr lang="zh-CN" altLang="en-US" b="1" dirty="0"/>
          </a:p>
        </p:txBody>
      </p:sp>
    </p:spTree>
    <p:extLst>
      <p:ext uri="{BB962C8B-B14F-4D97-AF65-F5344CB8AC3E}">
        <p14:creationId xmlns:p14="http://schemas.microsoft.com/office/powerpoint/2010/main" val="4118002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29B9023A-DAA0-41BB-9C91-FC18BB154325}"/>
              </a:ext>
            </a:extLst>
          </p:cNvPr>
          <p:cNvGrpSpPr/>
          <p:nvPr/>
        </p:nvGrpSpPr>
        <p:grpSpPr>
          <a:xfrm>
            <a:off x="1275319" y="-3732"/>
            <a:ext cx="10916680" cy="6861732"/>
            <a:chOff x="1275319" y="-3732"/>
            <a:chExt cx="10916680" cy="6861732"/>
          </a:xfrm>
        </p:grpSpPr>
        <p:sp>
          <p:nvSpPr>
            <p:cNvPr id="10" name="Right Triangle 9">
              <a:extLst>
                <a:ext uri="{FF2B5EF4-FFF2-40B4-BE49-F238E27FC236}">
                  <a16:creationId xmlns:a16="http://schemas.microsoft.com/office/drawing/2014/main" id="{5B0B5A8B-B19E-4D95-9A4B-B24B9DCBAF1D}"/>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10">
              <a:extLst>
                <a:ext uri="{FF2B5EF4-FFF2-40B4-BE49-F238E27FC236}">
                  <a16:creationId xmlns:a16="http://schemas.microsoft.com/office/drawing/2014/main" id="{0A08D235-4A8B-497B-AB90-8039743F9FE6}"/>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2" name="Rectangle 11">
            <a:extLst>
              <a:ext uri="{FF2B5EF4-FFF2-40B4-BE49-F238E27FC236}">
                <a16:creationId xmlns:a16="http://schemas.microsoft.com/office/drawing/2014/main" id="{30AAF8C8-102C-4077-B03B-B5C86503A0E4}"/>
              </a:ext>
            </a:extLst>
          </p:cNvPr>
          <p:cNvSpPr/>
          <p:nvPr/>
        </p:nvSpPr>
        <p:spPr>
          <a:xfrm>
            <a:off x="1957638" y="199858"/>
            <a:ext cx="10027820" cy="644615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88023">
            <a:off x="-612975" y="3763615"/>
            <a:ext cx="2990049" cy="782838"/>
          </a:xfrm>
        </p:spPr>
        <p:txBody>
          <a:bodyPr>
            <a:noAutofit/>
          </a:bodyPr>
          <a:lstStyle/>
          <a:p>
            <a:pPr algn="r">
              <a:spcBef>
                <a:spcPts val="1000"/>
              </a:spcBef>
            </a:pPr>
            <a:r>
              <a:rPr lang="en-US" altLang="zh-CN" sz="3600" dirty="0">
                <a:solidFill>
                  <a:schemeClr val="accent5">
                    <a:lumMod val="10000"/>
                  </a:schemeClr>
                </a:solidFill>
                <a:latin typeface="+mn-lt"/>
                <a:ea typeface="+mn-ea"/>
                <a:cs typeface="+mn-cs"/>
              </a:rPr>
              <a:t>Validation </a:t>
            </a:r>
            <a:br>
              <a:rPr lang="en-US" altLang="zh-CN" sz="3600" dirty="0">
                <a:solidFill>
                  <a:schemeClr val="accent5">
                    <a:lumMod val="10000"/>
                  </a:schemeClr>
                </a:solidFill>
                <a:latin typeface="+mn-lt"/>
                <a:ea typeface="+mn-ea"/>
                <a:cs typeface="+mn-cs"/>
              </a:rPr>
            </a:br>
            <a:r>
              <a:rPr lang="en-US" altLang="zh-CN" sz="3600" dirty="0">
                <a:solidFill>
                  <a:schemeClr val="accent5">
                    <a:lumMod val="10000"/>
                  </a:schemeClr>
                </a:solidFill>
                <a:latin typeface="+mn-lt"/>
                <a:ea typeface="+mn-ea"/>
                <a:cs typeface="+mn-cs"/>
              </a:rPr>
              <a:t>&amp; Operation	</a:t>
            </a:r>
            <a:endParaRPr lang="zh-CN" altLang="en-US" sz="3600" dirty="0">
              <a:solidFill>
                <a:schemeClr val="accent5">
                  <a:lumMod val="10000"/>
                </a:schemeClr>
              </a:solidFill>
              <a:latin typeface="+mn-lt"/>
              <a:ea typeface="+mn-ea"/>
              <a:cs typeface="+mn-cs"/>
            </a:endParaRPr>
          </a:p>
        </p:txBody>
      </p:sp>
      <p:sp>
        <p:nvSpPr>
          <p:cNvPr id="3" name="Rectangle 2">
            <a:extLst>
              <a:ext uri="{FF2B5EF4-FFF2-40B4-BE49-F238E27FC236}">
                <a16:creationId xmlns:a16="http://schemas.microsoft.com/office/drawing/2014/main" id="{5B892216-B7EE-4EA5-9841-2CEB4EFFACB5}"/>
              </a:ext>
            </a:extLst>
          </p:cNvPr>
          <p:cNvSpPr/>
          <p:nvPr/>
        </p:nvSpPr>
        <p:spPr>
          <a:xfrm>
            <a:off x="10141053" y="3657815"/>
            <a:ext cx="1962397" cy="261610"/>
          </a:xfrm>
          <a:prstGeom prst="rect">
            <a:avLst/>
          </a:prstGeom>
        </p:spPr>
        <p:txBody>
          <a:bodyPr wrap="none">
            <a:spAutoFit/>
          </a:bodyPr>
          <a:lstStyle/>
          <a:p>
            <a:r>
              <a:rPr lang="en-US" altLang="zh-CN" sz="1100" dirty="0">
                <a:solidFill>
                  <a:srgbClr val="0070C0"/>
                </a:solidFill>
                <a:hlinkClick r:id="rId4">
                  <a:extLst>
                    <a:ext uri="{A12FA001-AC4F-418D-AE19-62706E023703}">
                      <ahyp:hlinkClr xmlns:ahyp="http://schemas.microsoft.com/office/drawing/2018/hyperlinkcolor" val="tx"/>
                    </a:ext>
                  </a:extLst>
                </a:hlinkClick>
              </a:rPr>
              <a:t>https://youtu.be/aZofhSfoh1s</a:t>
            </a:r>
            <a:r>
              <a:rPr lang="en-US" altLang="zh-CN" sz="1100" dirty="0">
                <a:solidFill>
                  <a:srgbClr val="0070C0"/>
                </a:solidFill>
              </a:rPr>
              <a:t>  </a:t>
            </a:r>
            <a:endParaRPr lang="zh-CN" altLang="en-US" sz="1100" dirty="0">
              <a:solidFill>
                <a:srgbClr val="0070C0"/>
              </a:solidFill>
            </a:endParaRPr>
          </a:p>
        </p:txBody>
      </p:sp>
      <p:sp>
        <p:nvSpPr>
          <p:cNvPr id="14" name="TextBox 13">
            <a:extLst>
              <a:ext uri="{FF2B5EF4-FFF2-40B4-BE49-F238E27FC236}">
                <a16:creationId xmlns:a16="http://schemas.microsoft.com/office/drawing/2014/main" id="{85DAFD1E-5F16-4AF6-A809-63335C8B309D}"/>
              </a:ext>
            </a:extLst>
          </p:cNvPr>
          <p:cNvSpPr txBox="1"/>
          <p:nvPr/>
        </p:nvSpPr>
        <p:spPr>
          <a:xfrm>
            <a:off x="7375614" y="6396532"/>
            <a:ext cx="1944763" cy="261610"/>
          </a:xfrm>
          <a:prstGeom prst="rect">
            <a:avLst/>
          </a:prstGeom>
          <a:noFill/>
        </p:spPr>
        <p:txBody>
          <a:bodyPr wrap="none" rtlCol="0">
            <a:spAutoFit/>
          </a:bodyPr>
          <a:lstStyle/>
          <a:p>
            <a:r>
              <a:rPr lang="en-US" altLang="zh-CN" sz="1100" dirty="0">
                <a:hlinkClick r:id="rId5"/>
              </a:rPr>
              <a:t>https://youtu.be/5lDimbV1rhI</a:t>
            </a:r>
            <a:r>
              <a:rPr lang="en-US" altLang="zh-CN" sz="1100" dirty="0"/>
              <a:t> </a:t>
            </a:r>
            <a:endParaRPr lang="zh-CN" altLang="en-US" sz="1100" dirty="0"/>
          </a:p>
        </p:txBody>
      </p:sp>
      <p:sp>
        <p:nvSpPr>
          <p:cNvPr id="4" name="TextBox 3">
            <a:extLst>
              <a:ext uri="{FF2B5EF4-FFF2-40B4-BE49-F238E27FC236}">
                <a16:creationId xmlns:a16="http://schemas.microsoft.com/office/drawing/2014/main" id="{CC963967-1E87-458E-A109-E9F8B1D08735}"/>
              </a:ext>
            </a:extLst>
          </p:cNvPr>
          <p:cNvSpPr txBox="1"/>
          <p:nvPr/>
        </p:nvSpPr>
        <p:spPr>
          <a:xfrm>
            <a:off x="1981558" y="3146946"/>
            <a:ext cx="2642134" cy="369332"/>
          </a:xfrm>
          <a:prstGeom prst="rect">
            <a:avLst/>
          </a:prstGeom>
          <a:noFill/>
        </p:spPr>
        <p:txBody>
          <a:bodyPr wrap="none" rtlCol="0">
            <a:spAutoFit/>
          </a:bodyPr>
          <a:lstStyle/>
          <a:p>
            <a:r>
              <a:rPr lang="en-US" altLang="zh-CN" dirty="0">
                <a:ln>
                  <a:solidFill>
                    <a:schemeClr val="bg1">
                      <a:lumMod val="85000"/>
                    </a:schemeClr>
                  </a:solidFill>
                </a:ln>
                <a:solidFill>
                  <a:schemeClr val="bg1"/>
                </a:solidFill>
                <a:effectLst>
                  <a:outerShdw blurRad="38100" dist="38100" dir="2700000" algn="tl">
                    <a:srgbClr val="000000">
                      <a:alpha val="43137"/>
                    </a:srgbClr>
                  </a:outerShdw>
                </a:effectLst>
              </a:rPr>
              <a:t>Time-lapse SAR operation</a:t>
            </a:r>
            <a:endParaRPr lang="zh-CN" altLang="en-US" dirty="0">
              <a:ln>
                <a:solidFill>
                  <a:schemeClr val="bg1">
                    <a:lumMod val="85000"/>
                  </a:schemeClr>
                </a:solidFill>
              </a:ln>
              <a:solidFill>
                <a:schemeClr val="bg1"/>
              </a:solidFill>
              <a:effectLst>
                <a:outerShdw blurRad="38100" dist="38100" dir="2700000" algn="tl">
                  <a:srgbClr val="000000">
                    <a:alpha val="43137"/>
                  </a:srgbClr>
                </a:outerShdw>
              </a:effectLst>
            </a:endParaRPr>
          </a:p>
        </p:txBody>
      </p:sp>
      <p:pic>
        <p:nvPicPr>
          <p:cNvPr id="7" name="Online Media 6" title="Operation demo">
            <a:hlinkClick r:id="" action="ppaction://media"/>
            <a:extLst>
              <a:ext uri="{FF2B5EF4-FFF2-40B4-BE49-F238E27FC236}">
                <a16:creationId xmlns:a16="http://schemas.microsoft.com/office/drawing/2014/main" id="{3F76284F-7427-48D6-AE84-05FE3E3163ED}"/>
              </a:ext>
            </a:extLst>
          </p:cNvPr>
          <p:cNvPicPr>
            <a:picLocks noRot="1" noChangeAspect="1"/>
          </p:cNvPicPr>
          <p:nvPr>
            <a:videoFile r:link="rId1"/>
          </p:nvPr>
        </p:nvPicPr>
        <p:blipFill>
          <a:blip r:embed="rId6"/>
          <a:stretch>
            <a:fillRect/>
          </a:stretch>
        </p:blipFill>
        <p:spPr>
          <a:xfrm>
            <a:off x="5944759" y="199857"/>
            <a:ext cx="6070142" cy="3429630"/>
          </a:xfrm>
          <a:prstGeom prst="rect">
            <a:avLst/>
          </a:prstGeom>
        </p:spPr>
      </p:pic>
      <p:pic>
        <p:nvPicPr>
          <p:cNvPr id="15" name="Online Media 14" title="2d slide">
            <a:hlinkClick r:id="" action="ppaction://media"/>
            <a:extLst>
              <a:ext uri="{FF2B5EF4-FFF2-40B4-BE49-F238E27FC236}">
                <a16:creationId xmlns:a16="http://schemas.microsoft.com/office/drawing/2014/main" id="{579848A6-F495-432A-849E-AFD909B5EFD3}"/>
              </a:ext>
            </a:extLst>
          </p:cNvPr>
          <p:cNvPicPr>
            <a:picLocks noRot="1" noChangeAspect="1"/>
          </p:cNvPicPr>
          <p:nvPr>
            <a:videoFile r:link="rId2"/>
          </p:nvPr>
        </p:nvPicPr>
        <p:blipFill>
          <a:blip r:embed="rId7"/>
          <a:stretch>
            <a:fillRect/>
          </a:stretch>
        </p:blipFill>
        <p:spPr>
          <a:xfrm>
            <a:off x="1957637" y="3584858"/>
            <a:ext cx="5417977" cy="3061157"/>
          </a:xfrm>
          <a:prstGeom prst="rect">
            <a:avLst/>
          </a:prstGeom>
        </p:spPr>
      </p:pic>
    </p:spTree>
    <p:extLst>
      <p:ext uri="{BB962C8B-B14F-4D97-AF65-F5344CB8AC3E}">
        <p14:creationId xmlns:p14="http://schemas.microsoft.com/office/powerpoint/2010/main" val="343089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video>
              <p:cMediaNode vol="80000">
                <p:cTn id="21" fill="hold" display="0">
                  <p:stCondLst>
                    <p:cond delay="indefinite"/>
                  </p:stCondLst>
                </p:cTn>
                <p:tgtEl>
                  <p:spTgt spid="15"/>
                </p:tgtEl>
              </p:cMediaNode>
            </p:video>
            <p:seq concurrent="1" nextAc="seek">
              <p:cTn id="22" restart="whenNotActive" fill="hold" evtFilter="cancelBubble" nodeType="interactiveSeq">
                <p:stCondLst>
                  <p:cond evt="onClick" delay="0">
                    <p:tgtEl>
                      <p:spTgt spid="1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5"/>
                                        </p:tgtEl>
                                      </p:cBhvr>
                                    </p:cmd>
                                  </p:childTnLst>
                                </p:cTn>
                              </p:par>
                            </p:childTnLst>
                          </p:cTn>
                        </p:par>
                      </p:childTnLst>
                    </p:cTn>
                  </p:par>
                </p:childTnLst>
              </p:cTn>
              <p:nextCondLst>
                <p:cond evt="onClick" delay="0">
                  <p:tgtEl>
                    <p:spTgt spid="15"/>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9">
            <a:extLst>
              <a:ext uri="{FF2B5EF4-FFF2-40B4-BE49-F238E27FC236}">
                <a16:creationId xmlns:a16="http://schemas.microsoft.com/office/drawing/2014/main" id="{DDC94F42-D31C-4543-B3FC-E58EC5C6C9AD}"/>
              </a:ext>
            </a:extLst>
          </p:cNvPr>
          <p:cNvGrpSpPr/>
          <p:nvPr/>
        </p:nvGrpSpPr>
        <p:grpSpPr>
          <a:xfrm>
            <a:off x="1275319" y="-3732"/>
            <a:ext cx="10916680" cy="6861732"/>
            <a:chOff x="1275319" y="-3732"/>
            <a:chExt cx="10916680" cy="6861732"/>
          </a:xfrm>
        </p:grpSpPr>
        <p:sp>
          <p:nvSpPr>
            <p:cNvPr id="11" name="Right Triangle 10">
              <a:extLst>
                <a:ext uri="{FF2B5EF4-FFF2-40B4-BE49-F238E27FC236}">
                  <a16:creationId xmlns:a16="http://schemas.microsoft.com/office/drawing/2014/main" id="{DADFB368-91DD-47A0-BD9C-E593B046B7E3}"/>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ectangle 11">
              <a:extLst>
                <a:ext uri="{FF2B5EF4-FFF2-40B4-BE49-F238E27FC236}">
                  <a16:creationId xmlns:a16="http://schemas.microsoft.com/office/drawing/2014/main" id="{93DC7C84-A76A-424E-A201-3E180D8C665B}"/>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4" name="Rectangle 13">
            <a:extLst>
              <a:ext uri="{FF2B5EF4-FFF2-40B4-BE49-F238E27FC236}">
                <a16:creationId xmlns:a16="http://schemas.microsoft.com/office/drawing/2014/main" id="{208BF606-A305-4833-A124-20A32F3C56A3}"/>
              </a:ext>
            </a:extLst>
          </p:cNvPr>
          <p:cNvSpPr/>
          <p:nvPr/>
        </p:nvSpPr>
        <p:spPr>
          <a:xfrm>
            <a:off x="1973680" y="215900"/>
            <a:ext cx="10027820" cy="644615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Content Placeholder 2">
            <a:extLst>
              <a:ext uri="{FF2B5EF4-FFF2-40B4-BE49-F238E27FC236}">
                <a16:creationId xmlns:a16="http://schemas.microsoft.com/office/drawing/2014/main" id="{4DD1A20B-D739-4583-B4CB-8D03017A0CC1}"/>
              </a:ext>
            </a:extLst>
          </p:cNvPr>
          <p:cNvSpPr>
            <a:spLocks noGrp="1"/>
          </p:cNvSpPr>
          <p:nvPr>
            <p:ph idx="1"/>
          </p:nvPr>
        </p:nvSpPr>
        <p:spPr>
          <a:xfrm>
            <a:off x="2460714" y="437127"/>
            <a:ext cx="9034670" cy="5983745"/>
          </a:xfrm>
        </p:spPr>
        <p:txBody>
          <a:bodyPr anchor="t">
            <a:normAutofit fontScale="85000" lnSpcReduction="20000"/>
          </a:bodyPr>
          <a:lstStyle/>
          <a:p>
            <a:r>
              <a:rPr lang="en-US" altLang="en-US" sz="2600" dirty="0">
                <a:solidFill>
                  <a:schemeClr val="accent5">
                    <a:lumMod val="10000"/>
                  </a:schemeClr>
                </a:solidFill>
              </a:rPr>
              <a:t>Technical Manager/ Customer Mentor:</a:t>
            </a:r>
          </a:p>
          <a:p>
            <a:pPr lvl="1"/>
            <a:r>
              <a:rPr lang="en-US" altLang="en-US" sz="2100" dirty="0">
                <a:solidFill>
                  <a:schemeClr val="accent5">
                    <a:lumMod val="10000"/>
                  </a:schemeClr>
                </a:solidFill>
              </a:rPr>
              <a:t>Dr. Honggang Zhang</a:t>
            </a:r>
          </a:p>
          <a:p>
            <a:pPr marL="457200" lvl="1" indent="0">
              <a:buNone/>
            </a:pPr>
            <a:endParaRPr lang="en-US" altLang="en-US" sz="2100" dirty="0">
              <a:solidFill>
                <a:schemeClr val="accent5">
                  <a:lumMod val="10000"/>
                </a:schemeClr>
              </a:solidFill>
            </a:endParaRPr>
          </a:p>
          <a:p>
            <a:r>
              <a:rPr lang="en-US" altLang="en-US" sz="2600" dirty="0">
                <a:solidFill>
                  <a:schemeClr val="accent5">
                    <a:lumMod val="10000"/>
                  </a:schemeClr>
                </a:solidFill>
              </a:rPr>
              <a:t>Basic team members:</a:t>
            </a:r>
          </a:p>
          <a:p>
            <a:pPr lvl="1"/>
            <a:r>
              <a:rPr lang="en-US" altLang="en-US" sz="2100" dirty="0">
                <a:solidFill>
                  <a:schemeClr val="accent5">
                    <a:lumMod val="10000"/>
                  </a:schemeClr>
                </a:solidFill>
              </a:rPr>
              <a:t>Zhuoming Huang</a:t>
            </a:r>
          </a:p>
          <a:p>
            <a:pPr lvl="2"/>
            <a:r>
              <a:rPr lang="en-US" altLang="en-US" sz="1800" dirty="0">
                <a:solidFill>
                  <a:schemeClr val="accent5">
                    <a:lumMod val="10000"/>
                  </a:schemeClr>
                </a:solidFill>
              </a:rPr>
              <a:t>Collects and synthesizes radar and camera sensor data for model training.</a:t>
            </a:r>
          </a:p>
          <a:p>
            <a:pPr lvl="2"/>
            <a:r>
              <a:rPr lang="en-US" altLang="en-US" sz="1800" dirty="0">
                <a:solidFill>
                  <a:schemeClr val="accent5">
                    <a:lumMod val="10000"/>
                  </a:schemeClr>
                </a:solidFill>
              </a:rPr>
              <a:t>Subsystem tests and analyses.</a:t>
            </a:r>
          </a:p>
          <a:p>
            <a:pPr lvl="2"/>
            <a:r>
              <a:rPr lang="en-US" altLang="en-US" sz="1800" dirty="0">
                <a:solidFill>
                  <a:schemeClr val="accent5">
                    <a:lumMod val="10000"/>
                  </a:schemeClr>
                </a:solidFill>
              </a:rPr>
              <a:t>Drone development</a:t>
            </a:r>
          </a:p>
          <a:p>
            <a:pPr lvl="1"/>
            <a:r>
              <a:rPr lang="en-US" altLang="en-US" sz="2100" dirty="0">
                <a:solidFill>
                  <a:schemeClr val="accent5">
                    <a:lumMod val="10000"/>
                  </a:schemeClr>
                </a:solidFill>
              </a:rPr>
              <a:t>Alinson Sanquintin</a:t>
            </a:r>
          </a:p>
          <a:p>
            <a:pPr lvl="2"/>
            <a:r>
              <a:rPr lang="en-US" altLang="en-US" sz="1800" dirty="0">
                <a:solidFill>
                  <a:schemeClr val="accent5">
                    <a:lumMod val="10000"/>
                  </a:schemeClr>
                </a:solidFill>
              </a:rPr>
              <a:t>Creates CAD models and converts them into point-cloud format. </a:t>
            </a:r>
          </a:p>
          <a:p>
            <a:pPr lvl="2"/>
            <a:r>
              <a:rPr lang="en-US" altLang="en-US" sz="1800" dirty="0">
                <a:solidFill>
                  <a:schemeClr val="accent5">
                    <a:lumMod val="10000"/>
                  </a:schemeClr>
                </a:solidFill>
              </a:rPr>
              <a:t>Subsystem tests, assists with SAR experiments and data processing.</a:t>
            </a:r>
          </a:p>
          <a:p>
            <a:endParaRPr lang="en-US" altLang="en-US" sz="2400" dirty="0">
              <a:solidFill>
                <a:schemeClr val="accent5">
                  <a:lumMod val="10000"/>
                </a:schemeClr>
              </a:solidFill>
            </a:endParaRPr>
          </a:p>
          <a:p>
            <a:r>
              <a:rPr lang="en-US" altLang="en-US" sz="2600" dirty="0">
                <a:solidFill>
                  <a:schemeClr val="accent5">
                    <a:lumMod val="10000"/>
                  </a:schemeClr>
                </a:solidFill>
              </a:rPr>
              <a:t>External team members: </a:t>
            </a:r>
          </a:p>
          <a:p>
            <a:pPr lvl="1"/>
            <a:r>
              <a:rPr lang="en-US" altLang="en-US" sz="2100" dirty="0">
                <a:solidFill>
                  <a:schemeClr val="accent5">
                    <a:lumMod val="10000"/>
                  </a:schemeClr>
                </a:solidFill>
              </a:rPr>
              <a:t>Yue Sun</a:t>
            </a:r>
          </a:p>
          <a:p>
            <a:pPr lvl="2"/>
            <a:r>
              <a:rPr lang="en-US" altLang="en-US" sz="1800" dirty="0">
                <a:solidFill>
                  <a:schemeClr val="accent5">
                    <a:lumMod val="10000"/>
                  </a:schemeClr>
                </a:solidFill>
              </a:rPr>
              <a:t>Builds Neural Networks to train AI models and generate 3D radar intensity maps/2D depth images.</a:t>
            </a:r>
          </a:p>
          <a:p>
            <a:pPr lvl="1"/>
            <a:r>
              <a:rPr lang="en-US" altLang="en-US" sz="2100" dirty="0">
                <a:solidFill>
                  <a:schemeClr val="accent5">
                    <a:lumMod val="10000"/>
                  </a:schemeClr>
                </a:solidFill>
              </a:rPr>
              <a:t>Lucas Lomba</a:t>
            </a:r>
          </a:p>
          <a:p>
            <a:pPr lvl="2"/>
            <a:r>
              <a:rPr lang="en-US" altLang="zh-CN" sz="1800" dirty="0">
                <a:solidFill>
                  <a:schemeClr val="accent5">
                    <a:lumMod val="10000"/>
                  </a:schemeClr>
                </a:solidFill>
              </a:rPr>
              <a:t>Helps with PCB design and UAV development </a:t>
            </a:r>
          </a:p>
          <a:p>
            <a:pPr lvl="2"/>
            <a:endParaRPr lang="en-US" altLang="zh-CN" sz="1800" dirty="0">
              <a:solidFill>
                <a:schemeClr val="accent5">
                  <a:lumMod val="10000"/>
                </a:schemeClr>
              </a:solidFill>
            </a:endParaRPr>
          </a:p>
          <a:p>
            <a:r>
              <a:rPr lang="en-US" altLang="zh-CN" sz="2600" dirty="0">
                <a:solidFill>
                  <a:schemeClr val="accent5">
                    <a:lumMod val="10000"/>
                  </a:schemeClr>
                </a:solidFill>
              </a:rPr>
              <a:t>Communication Plan</a:t>
            </a:r>
          </a:p>
          <a:p>
            <a:pPr lvl="1"/>
            <a:r>
              <a:rPr lang="en-US" altLang="zh-CN" sz="2200" dirty="0">
                <a:solidFill>
                  <a:schemeClr val="accent5">
                    <a:lumMod val="10000"/>
                  </a:schemeClr>
                </a:solidFill>
              </a:rPr>
              <a:t>Weekly meetings: 		Zoom</a:t>
            </a:r>
          </a:p>
          <a:p>
            <a:pPr lvl="1"/>
            <a:r>
              <a:rPr lang="en-US" altLang="zh-CN" sz="2200" dirty="0">
                <a:solidFill>
                  <a:schemeClr val="accent5">
                    <a:lumMod val="10000"/>
                  </a:schemeClr>
                </a:solidFill>
              </a:rPr>
              <a:t>File sharing: 		GitHub, Google Drive</a:t>
            </a:r>
          </a:p>
          <a:p>
            <a:pPr lvl="1"/>
            <a:r>
              <a:rPr lang="en-US" altLang="zh-CN" sz="2200" dirty="0">
                <a:solidFill>
                  <a:schemeClr val="accent5">
                    <a:lumMod val="10000"/>
                  </a:schemeClr>
                </a:solidFill>
              </a:rPr>
              <a:t>Project management: 	MS Project</a:t>
            </a:r>
          </a:p>
        </p:txBody>
      </p:sp>
      <p:sp>
        <p:nvSpPr>
          <p:cNvPr id="13" name="Title 1">
            <a:extLst>
              <a:ext uri="{FF2B5EF4-FFF2-40B4-BE49-F238E27FC236}">
                <a16:creationId xmlns:a16="http://schemas.microsoft.com/office/drawing/2014/main" id="{2E5E6300-0D1D-4A89-A0D9-2068B595E7D1}"/>
              </a:ext>
            </a:extLst>
          </p:cNvPr>
          <p:cNvSpPr txBox="1">
            <a:spLocks/>
          </p:cNvSpPr>
          <p:nvPr/>
        </p:nvSpPr>
        <p:spPr>
          <a:xfrm rot="17692231">
            <a:off x="-269047" y="3406337"/>
            <a:ext cx="2325981" cy="1070977"/>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1000"/>
              </a:spcBef>
            </a:pPr>
            <a:r>
              <a:rPr lang="en-US" altLang="zh-CN" sz="3800" dirty="0">
                <a:solidFill>
                  <a:schemeClr val="accent5">
                    <a:lumMod val="10000"/>
                  </a:schemeClr>
                </a:solidFill>
                <a:latin typeface="+mn-lt"/>
              </a:rPr>
              <a:t>Team Introduction</a:t>
            </a:r>
            <a:endParaRPr lang="zh-CN" altLang="en-US" sz="3800" dirty="0">
              <a:solidFill>
                <a:schemeClr val="accent5">
                  <a:lumMod val="10000"/>
                </a:schemeClr>
              </a:solidFill>
              <a:latin typeface="+mn-lt"/>
            </a:endParaRPr>
          </a:p>
        </p:txBody>
      </p:sp>
    </p:spTree>
    <p:extLst>
      <p:ext uri="{BB962C8B-B14F-4D97-AF65-F5344CB8AC3E}">
        <p14:creationId xmlns:p14="http://schemas.microsoft.com/office/powerpoint/2010/main" val="551013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225B4B63-8A68-4360-9F68-7C753F1EA091}"/>
              </a:ext>
            </a:extLst>
          </p:cNvPr>
          <p:cNvGrpSpPr/>
          <p:nvPr/>
        </p:nvGrpSpPr>
        <p:grpSpPr>
          <a:xfrm>
            <a:off x="1275319" y="-16795"/>
            <a:ext cx="10916680" cy="6861732"/>
            <a:chOff x="1275319" y="-3732"/>
            <a:chExt cx="10916680" cy="6861732"/>
          </a:xfrm>
        </p:grpSpPr>
        <p:sp>
          <p:nvSpPr>
            <p:cNvPr id="15" name="Right Triangle 14">
              <a:extLst>
                <a:ext uri="{FF2B5EF4-FFF2-40B4-BE49-F238E27FC236}">
                  <a16:creationId xmlns:a16="http://schemas.microsoft.com/office/drawing/2014/main" id="{F53BF8E6-4225-472D-AA6B-56E9921CCD4A}"/>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ectangle 15">
              <a:extLst>
                <a:ext uri="{FF2B5EF4-FFF2-40B4-BE49-F238E27FC236}">
                  <a16:creationId xmlns:a16="http://schemas.microsoft.com/office/drawing/2014/main" id="{A83D2763-42DE-4867-BB60-C6B4F68AB75D}"/>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gr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Table 5">
            <a:extLst>
              <a:ext uri="{FF2B5EF4-FFF2-40B4-BE49-F238E27FC236}">
                <a16:creationId xmlns:a16="http://schemas.microsoft.com/office/drawing/2014/main" id="{1087E478-8CDD-4974-8138-8240EC7F1B89}"/>
              </a:ext>
            </a:extLst>
          </p:cNvPr>
          <p:cNvGraphicFramePr>
            <a:graphicFrameLocks noGrp="1"/>
          </p:cNvGraphicFramePr>
          <p:nvPr>
            <p:extLst>
              <p:ext uri="{D42A27DB-BD31-4B8C-83A1-F6EECF244321}">
                <p14:modId xmlns:p14="http://schemas.microsoft.com/office/powerpoint/2010/main" val="808752555"/>
              </p:ext>
            </p:extLst>
          </p:nvPr>
        </p:nvGraphicFramePr>
        <p:xfrm>
          <a:off x="9356068" y="2436336"/>
          <a:ext cx="2470914" cy="1524000"/>
        </p:xfrm>
        <a:graphic>
          <a:graphicData uri="http://schemas.openxmlformats.org/drawingml/2006/table">
            <a:tbl>
              <a:tblPr bandRow="1">
                <a:tableStyleId>{F5AB1C69-6EDB-4FF4-983F-18BD219EF322}</a:tableStyleId>
              </a:tblPr>
              <a:tblGrid>
                <a:gridCol w="1235457">
                  <a:extLst>
                    <a:ext uri="{9D8B030D-6E8A-4147-A177-3AD203B41FA5}">
                      <a16:colId xmlns:a16="http://schemas.microsoft.com/office/drawing/2014/main" val="3972163602"/>
                    </a:ext>
                  </a:extLst>
                </a:gridCol>
                <a:gridCol w="1235457">
                  <a:extLst>
                    <a:ext uri="{9D8B030D-6E8A-4147-A177-3AD203B41FA5}">
                      <a16:colId xmlns:a16="http://schemas.microsoft.com/office/drawing/2014/main" val="755147886"/>
                    </a:ext>
                  </a:extLst>
                </a:gridCol>
              </a:tblGrid>
              <a:tr h="278185">
                <a:tc>
                  <a:txBody>
                    <a:bodyPr/>
                    <a:lstStyle/>
                    <a:p>
                      <a:r>
                        <a:rPr lang="en-US" altLang="zh-CN" sz="1400" b="1" dirty="0"/>
                        <a:t>Train</a:t>
                      </a:r>
                      <a:endParaRPr lang="zh-CN" altLang="en-US" sz="1400" b="1" dirty="0"/>
                    </a:p>
                  </a:txBody>
                  <a:tcPr/>
                </a:tc>
                <a:tc>
                  <a:txBody>
                    <a:bodyPr/>
                    <a:lstStyle/>
                    <a:p>
                      <a:r>
                        <a:rPr lang="en-US" altLang="zh-CN" sz="1400" b="1" dirty="0"/>
                        <a:t>2475</a:t>
                      </a:r>
                      <a:endParaRPr lang="zh-CN" altLang="en-US" sz="1400" b="1" dirty="0"/>
                    </a:p>
                  </a:txBody>
                  <a:tcPr/>
                </a:tc>
                <a:extLst>
                  <a:ext uri="{0D108BD9-81ED-4DB2-BD59-A6C34878D82A}">
                    <a16:rowId xmlns:a16="http://schemas.microsoft.com/office/drawing/2014/main" val="4117988490"/>
                  </a:ext>
                </a:extLst>
              </a:tr>
              <a:tr h="278185">
                <a:tc>
                  <a:txBody>
                    <a:bodyPr/>
                    <a:lstStyle/>
                    <a:p>
                      <a:r>
                        <a:rPr lang="en-US" altLang="zh-CN" sz="1400" b="1" dirty="0"/>
                        <a:t>Verify</a:t>
                      </a:r>
                      <a:endParaRPr lang="zh-CN" altLang="en-US" sz="1400" b="1" dirty="0"/>
                    </a:p>
                  </a:txBody>
                  <a:tcPr/>
                </a:tc>
                <a:tc>
                  <a:txBody>
                    <a:bodyPr/>
                    <a:lstStyle/>
                    <a:p>
                      <a:r>
                        <a:rPr lang="en-US" altLang="zh-CN" sz="1400" b="1" dirty="0"/>
                        <a:t>25</a:t>
                      </a:r>
                      <a:endParaRPr lang="zh-CN" altLang="en-US" sz="1400" b="1" dirty="0"/>
                    </a:p>
                  </a:txBody>
                  <a:tcPr/>
                </a:tc>
                <a:extLst>
                  <a:ext uri="{0D108BD9-81ED-4DB2-BD59-A6C34878D82A}">
                    <a16:rowId xmlns:a16="http://schemas.microsoft.com/office/drawing/2014/main" val="1112463159"/>
                  </a:ext>
                </a:extLst>
              </a:tr>
              <a:tr h="278185">
                <a:tc>
                  <a:txBody>
                    <a:bodyPr/>
                    <a:lstStyle/>
                    <a:p>
                      <a:r>
                        <a:rPr lang="en-US" altLang="zh-CN" sz="1400" dirty="0"/>
                        <a:t>Good</a:t>
                      </a:r>
                      <a:endParaRPr lang="zh-CN" altLang="en-US" sz="1400" dirty="0"/>
                    </a:p>
                  </a:txBody>
                  <a:tcPr/>
                </a:tc>
                <a:tc>
                  <a:txBody>
                    <a:bodyPr/>
                    <a:lstStyle/>
                    <a:p>
                      <a:r>
                        <a:rPr lang="en-US" altLang="zh-CN" sz="1400" dirty="0"/>
                        <a:t>14</a:t>
                      </a:r>
                      <a:endParaRPr lang="zh-CN" altLang="en-US" sz="1400" dirty="0"/>
                    </a:p>
                  </a:txBody>
                  <a:tcPr/>
                </a:tc>
                <a:extLst>
                  <a:ext uri="{0D108BD9-81ED-4DB2-BD59-A6C34878D82A}">
                    <a16:rowId xmlns:a16="http://schemas.microsoft.com/office/drawing/2014/main" val="503134734"/>
                  </a:ext>
                </a:extLst>
              </a:tr>
              <a:tr h="278185">
                <a:tc>
                  <a:txBody>
                    <a:bodyPr/>
                    <a:lstStyle/>
                    <a:p>
                      <a:r>
                        <a:rPr lang="en-US" altLang="zh-CN" sz="1400" dirty="0"/>
                        <a:t>Acceptable</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2483178261"/>
                  </a:ext>
                </a:extLst>
              </a:tr>
              <a:tr h="278185">
                <a:tc>
                  <a:txBody>
                    <a:bodyPr/>
                    <a:lstStyle/>
                    <a:p>
                      <a:r>
                        <a:rPr lang="en-US" altLang="zh-CN" sz="1400" dirty="0"/>
                        <a:t>Bad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2453777001"/>
                  </a:ext>
                </a:extLst>
              </a:tr>
            </a:tbl>
          </a:graphicData>
        </a:graphic>
      </p:graphicFrame>
      <p:sp>
        <p:nvSpPr>
          <p:cNvPr id="17" name="Title 1">
            <a:extLst>
              <a:ext uri="{FF2B5EF4-FFF2-40B4-BE49-F238E27FC236}">
                <a16:creationId xmlns:a16="http://schemas.microsoft.com/office/drawing/2014/main" id="{76F62F2D-5C6A-4A3A-8091-5559AEB32A4B}"/>
              </a:ext>
            </a:extLst>
          </p:cNvPr>
          <p:cNvSpPr txBox="1">
            <a:spLocks/>
          </p:cNvSpPr>
          <p:nvPr/>
        </p:nvSpPr>
        <p:spPr>
          <a:xfrm rot="17684178">
            <a:off x="-605311" y="3132289"/>
            <a:ext cx="3514195"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altLang="zh-CN" sz="3600" dirty="0">
                <a:solidFill>
                  <a:schemeClr val="accent5">
                    <a:lumMod val="10000"/>
                  </a:schemeClr>
                </a:solidFill>
                <a:latin typeface="+mn-lt"/>
                <a:ea typeface="+mn-ea"/>
                <a:cs typeface="+mn-cs"/>
              </a:rPr>
              <a:t>Validation Data </a:t>
            </a:r>
            <a:br>
              <a:rPr lang="en-US" altLang="zh-CN" sz="3200" dirty="0">
                <a:solidFill>
                  <a:schemeClr val="accent5">
                    <a:lumMod val="10000"/>
                  </a:schemeClr>
                </a:solidFill>
                <a:latin typeface="+mn-lt"/>
                <a:ea typeface="+mn-ea"/>
                <a:cs typeface="+mn-cs"/>
              </a:rPr>
            </a:br>
            <a:r>
              <a:rPr lang="en-US" altLang="zh-CN" sz="2400" dirty="0">
                <a:solidFill>
                  <a:schemeClr val="accent5">
                    <a:lumMod val="10000"/>
                  </a:schemeClr>
                </a:solidFill>
                <a:latin typeface="+mn-lt"/>
                <a:ea typeface="+mn-ea"/>
                <a:cs typeface="+mn-cs"/>
              </a:rPr>
              <a:t>– Neural Network</a:t>
            </a:r>
            <a:endParaRPr lang="zh-CN" altLang="en-US" sz="3200" dirty="0">
              <a:solidFill>
                <a:schemeClr val="accent5">
                  <a:lumMod val="10000"/>
                </a:schemeClr>
              </a:solidFill>
              <a:latin typeface="+mn-lt"/>
              <a:ea typeface="+mn-ea"/>
              <a:cs typeface="+mn-cs"/>
            </a:endParaRPr>
          </a:p>
        </p:txBody>
      </p:sp>
      <p:sp>
        <p:nvSpPr>
          <p:cNvPr id="30" name="TextBox 29">
            <a:extLst>
              <a:ext uri="{FF2B5EF4-FFF2-40B4-BE49-F238E27FC236}">
                <a16:creationId xmlns:a16="http://schemas.microsoft.com/office/drawing/2014/main" id="{FCBF1BCB-98FE-42BA-B255-A35B5A6BC903}"/>
              </a:ext>
            </a:extLst>
          </p:cNvPr>
          <p:cNvSpPr txBox="1"/>
          <p:nvPr/>
        </p:nvSpPr>
        <p:spPr>
          <a:xfrm>
            <a:off x="1764099" y="2113105"/>
            <a:ext cx="7106753" cy="369332"/>
          </a:xfrm>
          <a:prstGeom prst="rect">
            <a:avLst/>
          </a:prstGeom>
          <a:noFill/>
        </p:spPr>
        <p:txBody>
          <a:bodyPr wrap="square" rtlCol="0">
            <a:spAutoFit/>
          </a:bodyPr>
          <a:lstStyle/>
          <a:p>
            <a:pPr algn="ctr"/>
            <a:r>
              <a:rPr lang="en-US" altLang="zh-CN" b="1" dirty="0"/>
              <a:t>Tested workflow: 2-snapshot 3D radar intensity map </a:t>
            </a:r>
            <a:r>
              <a:rPr lang="zh-CN" altLang="en-US" b="1" dirty="0"/>
              <a:t>→</a:t>
            </a:r>
            <a:r>
              <a:rPr lang="en-US" altLang="zh-CN" b="1" dirty="0"/>
              <a:t> 2D depth image</a:t>
            </a:r>
            <a:endParaRPr lang="zh-CN" altLang="en-US" b="1" dirty="0"/>
          </a:p>
        </p:txBody>
      </p:sp>
      <p:graphicFrame>
        <p:nvGraphicFramePr>
          <p:cNvPr id="35" name="Table 5">
            <a:extLst>
              <a:ext uri="{FF2B5EF4-FFF2-40B4-BE49-F238E27FC236}">
                <a16:creationId xmlns:a16="http://schemas.microsoft.com/office/drawing/2014/main" id="{DF65211D-ACDA-4767-A388-6E7B929F62D1}"/>
              </a:ext>
            </a:extLst>
          </p:cNvPr>
          <p:cNvGraphicFramePr>
            <a:graphicFrameLocks noGrp="1"/>
          </p:cNvGraphicFramePr>
          <p:nvPr>
            <p:extLst>
              <p:ext uri="{D42A27DB-BD31-4B8C-83A1-F6EECF244321}">
                <p14:modId xmlns:p14="http://schemas.microsoft.com/office/powerpoint/2010/main" val="4088308489"/>
              </p:ext>
            </p:extLst>
          </p:nvPr>
        </p:nvGraphicFramePr>
        <p:xfrm>
          <a:off x="9356068" y="4173826"/>
          <a:ext cx="2470914" cy="2438400"/>
        </p:xfrm>
        <a:graphic>
          <a:graphicData uri="http://schemas.openxmlformats.org/drawingml/2006/table">
            <a:tbl>
              <a:tblPr bandRow="1">
                <a:tableStyleId>{F5AB1C69-6EDB-4FF4-983F-18BD219EF322}</a:tableStyleId>
              </a:tblPr>
              <a:tblGrid>
                <a:gridCol w="1235457">
                  <a:extLst>
                    <a:ext uri="{9D8B030D-6E8A-4147-A177-3AD203B41FA5}">
                      <a16:colId xmlns:a16="http://schemas.microsoft.com/office/drawing/2014/main" val="3972163602"/>
                    </a:ext>
                  </a:extLst>
                </a:gridCol>
                <a:gridCol w="1235457">
                  <a:extLst>
                    <a:ext uri="{9D8B030D-6E8A-4147-A177-3AD203B41FA5}">
                      <a16:colId xmlns:a16="http://schemas.microsoft.com/office/drawing/2014/main" val="755147886"/>
                    </a:ext>
                  </a:extLst>
                </a:gridCol>
              </a:tblGrid>
              <a:tr h="300084">
                <a:tc gridSpan="2">
                  <a:txBody>
                    <a:bodyPr/>
                    <a:lstStyle/>
                    <a:p>
                      <a:r>
                        <a:rPr lang="en-US" altLang="zh-CN" sz="1400" b="1" dirty="0"/>
                        <a:t>Generator losses</a:t>
                      </a:r>
                      <a:endParaRPr lang="zh-CN" altLang="en-US" sz="1400" b="1" dirty="0"/>
                    </a:p>
                  </a:txBody>
                  <a:tcPr/>
                </a:tc>
                <a:tc hMerge="1">
                  <a:txBody>
                    <a:bodyPr/>
                    <a:lstStyle/>
                    <a:p>
                      <a:endParaRPr lang="zh-CN" altLang="en-US" sz="1600" b="1" dirty="0"/>
                    </a:p>
                  </a:txBody>
                  <a:tcPr/>
                </a:tc>
                <a:extLst>
                  <a:ext uri="{0D108BD9-81ED-4DB2-BD59-A6C34878D82A}">
                    <a16:rowId xmlns:a16="http://schemas.microsoft.com/office/drawing/2014/main" val="4117988490"/>
                  </a:ext>
                </a:extLst>
              </a:tr>
              <a:tr h="300084">
                <a:tc>
                  <a:txBody>
                    <a:bodyPr/>
                    <a:lstStyle/>
                    <a:p>
                      <a:r>
                        <a:rPr lang="en-US" altLang="zh-CN" sz="1400" dirty="0"/>
                        <a:t>G_GAN:</a:t>
                      </a:r>
                      <a:endParaRPr lang="zh-CN" altLang="en-US" sz="1400" dirty="0"/>
                    </a:p>
                  </a:txBody>
                  <a:tcPr/>
                </a:tc>
                <a:tc>
                  <a:txBody>
                    <a:bodyPr/>
                    <a:lstStyle/>
                    <a:p>
                      <a:r>
                        <a:rPr lang="en-US" altLang="zh-CN" sz="1400" dirty="0"/>
                        <a:t>0.693</a:t>
                      </a:r>
                      <a:endParaRPr lang="zh-CN" altLang="en-US" sz="1400" dirty="0"/>
                    </a:p>
                  </a:txBody>
                  <a:tcPr/>
                </a:tc>
                <a:extLst>
                  <a:ext uri="{0D108BD9-81ED-4DB2-BD59-A6C34878D82A}">
                    <a16:rowId xmlns:a16="http://schemas.microsoft.com/office/drawing/2014/main" val="1112463159"/>
                  </a:ext>
                </a:extLst>
              </a:tr>
              <a:tr h="300084">
                <a:tc>
                  <a:txBody>
                    <a:bodyPr/>
                    <a:lstStyle/>
                    <a:p>
                      <a:r>
                        <a:rPr lang="en-US" altLang="zh-CN" sz="1400" dirty="0"/>
                        <a:t>G_L1</a:t>
                      </a:r>
                      <a:r>
                        <a:rPr lang="en-US" altLang="zh-CN" sz="900" dirty="0"/>
                        <a:t>(*1000)</a:t>
                      </a:r>
                      <a:r>
                        <a:rPr lang="en-US" altLang="zh-CN" sz="1400" dirty="0"/>
                        <a:t>:</a:t>
                      </a:r>
                      <a:endParaRPr lang="zh-CN" altLang="en-US" sz="1400" dirty="0"/>
                    </a:p>
                  </a:txBody>
                  <a:tcPr/>
                </a:tc>
                <a:tc>
                  <a:txBody>
                    <a:bodyPr/>
                    <a:lstStyle/>
                    <a:p>
                      <a:r>
                        <a:rPr lang="en-US" altLang="zh-CN" sz="1400" dirty="0"/>
                        <a:t>2.861</a:t>
                      </a:r>
                      <a:endParaRPr lang="zh-CN" altLang="en-US" sz="1400" dirty="0"/>
                    </a:p>
                  </a:txBody>
                  <a:tcPr/>
                </a:tc>
                <a:extLst>
                  <a:ext uri="{0D108BD9-81ED-4DB2-BD59-A6C34878D82A}">
                    <a16:rowId xmlns:a16="http://schemas.microsoft.com/office/drawing/2014/main" val="503134734"/>
                  </a:ext>
                </a:extLst>
              </a:tr>
              <a:tr h="300084">
                <a:tc>
                  <a:txBody>
                    <a:bodyPr/>
                    <a:lstStyle/>
                    <a:p>
                      <a:r>
                        <a:rPr lang="en-US" altLang="zh-CN" sz="1400" dirty="0" err="1"/>
                        <a:t>G_Lp</a:t>
                      </a:r>
                      <a:r>
                        <a:rPr lang="en-US" altLang="zh-CN" sz="900" dirty="0"/>
                        <a:t>(*20)</a:t>
                      </a:r>
                      <a:r>
                        <a:rPr lang="en-US" altLang="zh-CN" sz="1400" dirty="0"/>
                        <a:t>:</a:t>
                      </a:r>
                      <a:endParaRPr lang="zh-CN" altLang="en-US" sz="1400" dirty="0"/>
                    </a:p>
                  </a:txBody>
                  <a:tcPr/>
                </a:tc>
                <a:tc>
                  <a:txBody>
                    <a:bodyPr/>
                    <a:lstStyle/>
                    <a:p>
                      <a:r>
                        <a:rPr lang="en-US" altLang="zh-CN" sz="1400" dirty="0"/>
                        <a:t>21.452</a:t>
                      </a:r>
                      <a:endParaRPr lang="zh-CN" altLang="en-US" sz="1400" dirty="0"/>
                    </a:p>
                  </a:txBody>
                  <a:tcPr/>
                </a:tc>
                <a:extLst>
                  <a:ext uri="{0D108BD9-81ED-4DB2-BD59-A6C34878D82A}">
                    <a16:rowId xmlns:a16="http://schemas.microsoft.com/office/drawing/2014/main" val="2483178261"/>
                  </a:ext>
                </a:extLst>
              </a:tr>
              <a:tr h="300084">
                <a:tc>
                  <a:txBody>
                    <a:bodyPr/>
                    <a:lstStyle/>
                    <a:p>
                      <a:endParaRPr lang="zh-CN" altLang="en-US" sz="1400" dirty="0"/>
                    </a:p>
                  </a:txBody>
                  <a:tcPr/>
                </a:tc>
                <a:tc>
                  <a:txBody>
                    <a:bodyPr/>
                    <a:lstStyle/>
                    <a:p>
                      <a:endParaRPr lang="zh-CN" altLang="en-US" sz="1400" dirty="0"/>
                    </a:p>
                  </a:txBody>
                  <a:tcPr/>
                </a:tc>
                <a:extLst>
                  <a:ext uri="{0D108BD9-81ED-4DB2-BD59-A6C34878D82A}">
                    <a16:rowId xmlns:a16="http://schemas.microsoft.com/office/drawing/2014/main" val="2453777001"/>
                  </a:ext>
                </a:extLst>
              </a:tr>
              <a:tr h="300084">
                <a:tc gridSpan="2">
                  <a:txBody>
                    <a:bodyPr/>
                    <a:lstStyle/>
                    <a:p>
                      <a:r>
                        <a:rPr lang="en-US" altLang="zh-CN" sz="1400" b="1" dirty="0"/>
                        <a:t>Discriminator losses</a:t>
                      </a:r>
                      <a:endParaRPr lang="zh-CN" altLang="en-US" sz="1400" b="1" dirty="0"/>
                    </a:p>
                  </a:txBody>
                  <a:tcPr/>
                </a:tc>
                <a:tc hMerge="1">
                  <a:txBody>
                    <a:bodyPr/>
                    <a:lstStyle/>
                    <a:p>
                      <a:endParaRPr lang="zh-CN" altLang="en-US" sz="1600" dirty="0"/>
                    </a:p>
                  </a:txBody>
                  <a:tcPr/>
                </a:tc>
                <a:extLst>
                  <a:ext uri="{0D108BD9-81ED-4DB2-BD59-A6C34878D82A}">
                    <a16:rowId xmlns:a16="http://schemas.microsoft.com/office/drawing/2014/main" val="708100788"/>
                  </a:ext>
                </a:extLst>
              </a:tr>
              <a:tr h="281548">
                <a:tc>
                  <a:txBody>
                    <a:bodyPr/>
                    <a:lstStyle/>
                    <a:p>
                      <a:r>
                        <a:rPr lang="en-US" altLang="zh-CN" sz="1400" dirty="0" err="1"/>
                        <a:t>D_real</a:t>
                      </a:r>
                      <a:r>
                        <a:rPr lang="en-US" altLang="zh-CN" sz="1400" dirty="0"/>
                        <a:t>:</a:t>
                      </a:r>
                      <a:endParaRPr lang="zh-CN" altLang="en-US" sz="1400" dirty="0"/>
                    </a:p>
                  </a:txBody>
                  <a:tcPr/>
                </a:tc>
                <a:tc>
                  <a:txBody>
                    <a:bodyPr/>
                    <a:lstStyle/>
                    <a:p>
                      <a:r>
                        <a:rPr lang="en-US" altLang="zh-CN" sz="1400" dirty="0"/>
                        <a:t>0.440</a:t>
                      </a:r>
                      <a:endParaRPr lang="zh-CN" altLang="en-US" sz="1400" dirty="0"/>
                    </a:p>
                  </a:txBody>
                  <a:tcPr/>
                </a:tc>
                <a:extLst>
                  <a:ext uri="{0D108BD9-81ED-4DB2-BD59-A6C34878D82A}">
                    <a16:rowId xmlns:a16="http://schemas.microsoft.com/office/drawing/2014/main" val="4211029992"/>
                  </a:ext>
                </a:extLst>
              </a:tr>
              <a:tr h="281548">
                <a:tc>
                  <a:txBody>
                    <a:bodyPr/>
                    <a:lstStyle/>
                    <a:p>
                      <a:r>
                        <a:rPr lang="en-US" altLang="zh-CN" sz="1400" dirty="0" err="1"/>
                        <a:t>D_fake</a:t>
                      </a:r>
                      <a:r>
                        <a:rPr lang="en-US" altLang="zh-CN" sz="1400" dirty="0"/>
                        <a:t>:</a:t>
                      </a:r>
                      <a:endParaRPr lang="zh-CN" altLang="en-US" sz="1400" dirty="0"/>
                    </a:p>
                  </a:txBody>
                  <a:tcPr/>
                </a:tc>
                <a:tc>
                  <a:txBody>
                    <a:bodyPr/>
                    <a:lstStyle/>
                    <a:p>
                      <a:r>
                        <a:rPr lang="en-US" altLang="zh-CN" sz="1400" dirty="0"/>
                        <a:t>0.693 </a:t>
                      </a:r>
                      <a:endParaRPr lang="zh-CN" altLang="en-US" sz="1400" dirty="0"/>
                    </a:p>
                  </a:txBody>
                  <a:tcPr/>
                </a:tc>
                <a:extLst>
                  <a:ext uri="{0D108BD9-81ED-4DB2-BD59-A6C34878D82A}">
                    <a16:rowId xmlns:a16="http://schemas.microsoft.com/office/drawing/2014/main" val="963004278"/>
                  </a:ext>
                </a:extLst>
              </a:tr>
            </a:tbl>
          </a:graphicData>
        </a:graphic>
      </p:graphicFrame>
      <p:sp>
        <p:nvSpPr>
          <p:cNvPr id="36" name="TextBox 35">
            <a:extLst>
              <a:ext uri="{FF2B5EF4-FFF2-40B4-BE49-F238E27FC236}">
                <a16:creationId xmlns:a16="http://schemas.microsoft.com/office/drawing/2014/main" id="{A05FAD49-5858-4AF0-A194-484375E962E6}"/>
              </a:ext>
            </a:extLst>
          </p:cNvPr>
          <p:cNvSpPr txBox="1"/>
          <p:nvPr/>
        </p:nvSpPr>
        <p:spPr>
          <a:xfrm>
            <a:off x="11074281" y="3074892"/>
            <a:ext cx="534053" cy="276999"/>
          </a:xfrm>
          <a:prstGeom prst="rect">
            <a:avLst/>
          </a:prstGeom>
          <a:noFill/>
        </p:spPr>
        <p:txBody>
          <a:bodyPr wrap="square" rtlCol="0">
            <a:spAutoFit/>
          </a:bodyPr>
          <a:lstStyle/>
          <a:p>
            <a:pPr algn="ctr"/>
            <a:r>
              <a:rPr lang="en-US" altLang="zh-CN" sz="1200" dirty="0"/>
              <a:t>56%</a:t>
            </a:r>
            <a:endParaRPr lang="zh-CN" altLang="en-US" sz="1200" dirty="0"/>
          </a:p>
        </p:txBody>
      </p:sp>
      <p:sp>
        <p:nvSpPr>
          <p:cNvPr id="46" name="TextBox 45">
            <a:extLst>
              <a:ext uri="{FF2B5EF4-FFF2-40B4-BE49-F238E27FC236}">
                <a16:creationId xmlns:a16="http://schemas.microsoft.com/office/drawing/2014/main" id="{FDC04BCF-2AC4-424E-BC09-61F7340EC743}"/>
              </a:ext>
            </a:extLst>
          </p:cNvPr>
          <p:cNvSpPr txBox="1"/>
          <p:nvPr/>
        </p:nvSpPr>
        <p:spPr>
          <a:xfrm>
            <a:off x="11447008" y="3213393"/>
            <a:ext cx="534053" cy="276999"/>
          </a:xfrm>
          <a:prstGeom prst="rect">
            <a:avLst/>
          </a:prstGeom>
          <a:noFill/>
        </p:spPr>
        <p:txBody>
          <a:bodyPr wrap="square" rtlCol="0">
            <a:spAutoFit/>
          </a:bodyPr>
          <a:lstStyle/>
          <a:p>
            <a:pPr algn="ctr"/>
            <a:r>
              <a:rPr lang="en-US" altLang="zh-CN" sz="1200" dirty="0"/>
              <a:t>80%</a:t>
            </a:r>
            <a:endParaRPr lang="zh-CN" altLang="en-US" sz="1200" dirty="0"/>
          </a:p>
        </p:txBody>
      </p:sp>
      <p:grpSp>
        <p:nvGrpSpPr>
          <p:cNvPr id="2" name="Group 1">
            <a:extLst>
              <a:ext uri="{FF2B5EF4-FFF2-40B4-BE49-F238E27FC236}">
                <a16:creationId xmlns:a16="http://schemas.microsoft.com/office/drawing/2014/main" id="{483CDB3A-C2AE-4D08-99CD-FC1D56E2682F}"/>
              </a:ext>
            </a:extLst>
          </p:cNvPr>
          <p:cNvGrpSpPr/>
          <p:nvPr/>
        </p:nvGrpSpPr>
        <p:grpSpPr>
          <a:xfrm>
            <a:off x="1729593" y="2699940"/>
            <a:ext cx="7337188" cy="4094615"/>
            <a:chOff x="1729593" y="2699940"/>
            <a:chExt cx="7337188" cy="4094615"/>
          </a:xfrm>
        </p:grpSpPr>
        <p:sp>
          <p:nvSpPr>
            <p:cNvPr id="23" name="TextBox 22">
              <a:extLst>
                <a:ext uri="{FF2B5EF4-FFF2-40B4-BE49-F238E27FC236}">
                  <a16:creationId xmlns:a16="http://schemas.microsoft.com/office/drawing/2014/main" id="{5AF31FE6-2663-4AF5-8C31-5003B5717374}"/>
                </a:ext>
              </a:extLst>
            </p:cNvPr>
            <p:cNvSpPr txBox="1"/>
            <p:nvPr/>
          </p:nvSpPr>
          <p:spPr>
            <a:xfrm>
              <a:off x="2064936" y="5140404"/>
              <a:ext cx="1394033" cy="584775"/>
            </a:xfrm>
            <a:prstGeom prst="rect">
              <a:avLst/>
            </a:prstGeom>
            <a:noFill/>
          </p:spPr>
          <p:txBody>
            <a:bodyPr wrap="square" rtlCol="0">
              <a:spAutoFit/>
            </a:bodyPr>
            <a:lstStyle/>
            <a:p>
              <a:r>
                <a:rPr lang="en-US" altLang="zh-CN" sz="1600" dirty="0"/>
                <a:t>AI-generated depth images</a:t>
              </a:r>
              <a:endParaRPr lang="zh-CN" altLang="en-US" sz="1600" dirty="0"/>
            </a:p>
          </p:txBody>
        </p:sp>
        <p:sp>
          <p:nvSpPr>
            <p:cNvPr id="31" name="TextBox 30">
              <a:extLst>
                <a:ext uri="{FF2B5EF4-FFF2-40B4-BE49-F238E27FC236}">
                  <a16:creationId xmlns:a16="http://schemas.microsoft.com/office/drawing/2014/main" id="{542E86E5-ACA6-41D2-936D-A41C951A8EC9}"/>
                </a:ext>
              </a:extLst>
            </p:cNvPr>
            <p:cNvSpPr txBox="1"/>
            <p:nvPr/>
          </p:nvSpPr>
          <p:spPr>
            <a:xfrm>
              <a:off x="2142932" y="3399697"/>
              <a:ext cx="1425962" cy="954107"/>
            </a:xfrm>
            <a:prstGeom prst="rect">
              <a:avLst/>
            </a:prstGeom>
            <a:noFill/>
          </p:spPr>
          <p:txBody>
            <a:bodyPr wrap="square" rtlCol="0">
              <a:spAutoFit/>
            </a:bodyPr>
            <a:lstStyle/>
            <a:p>
              <a:r>
                <a:rPr lang="en-US" altLang="zh-CN" sz="1600" dirty="0"/>
                <a:t>True depth images </a:t>
              </a:r>
              <a:r>
                <a:rPr lang="en-US" altLang="zh-CN" sz="1200" dirty="0"/>
                <a:t>(synthesized from CAD car models[1])  </a:t>
              </a:r>
              <a:endParaRPr lang="zh-CN" altLang="en-US" sz="1600" dirty="0"/>
            </a:p>
          </p:txBody>
        </p:sp>
        <p:grpSp>
          <p:nvGrpSpPr>
            <p:cNvPr id="39" name="Group 38">
              <a:extLst>
                <a:ext uri="{FF2B5EF4-FFF2-40B4-BE49-F238E27FC236}">
                  <a16:creationId xmlns:a16="http://schemas.microsoft.com/office/drawing/2014/main" id="{4D8BDE3E-A619-40E8-85B9-C0ED4EA6F507}"/>
                </a:ext>
              </a:extLst>
            </p:cNvPr>
            <p:cNvGrpSpPr/>
            <p:nvPr/>
          </p:nvGrpSpPr>
          <p:grpSpPr>
            <a:xfrm>
              <a:off x="3915250" y="2832635"/>
              <a:ext cx="4770496" cy="338554"/>
              <a:chOff x="3720826" y="2420887"/>
              <a:chExt cx="4770496" cy="338554"/>
            </a:xfrm>
          </p:grpSpPr>
          <p:sp>
            <p:nvSpPr>
              <p:cNvPr id="13" name="TextBox 12">
                <a:extLst>
                  <a:ext uri="{FF2B5EF4-FFF2-40B4-BE49-F238E27FC236}">
                    <a16:creationId xmlns:a16="http://schemas.microsoft.com/office/drawing/2014/main" id="{CB413CD9-B965-460A-A3C6-BCCB135DF9D8}"/>
                  </a:ext>
                </a:extLst>
              </p:cNvPr>
              <p:cNvSpPr txBox="1"/>
              <p:nvPr/>
            </p:nvSpPr>
            <p:spPr>
              <a:xfrm>
                <a:off x="3720826" y="2420887"/>
                <a:ext cx="1068106" cy="338554"/>
              </a:xfrm>
              <a:prstGeom prst="rect">
                <a:avLst/>
              </a:prstGeom>
              <a:noFill/>
            </p:spPr>
            <p:txBody>
              <a:bodyPr wrap="square" rtlCol="0">
                <a:spAutoFit/>
              </a:bodyPr>
              <a:lstStyle/>
              <a:p>
                <a:pPr algn="ctr"/>
                <a:r>
                  <a:rPr lang="en-US" altLang="zh-CN" sz="1600" dirty="0"/>
                  <a:t>Good</a:t>
                </a:r>
                <a:endParaRPr lang="zh-CN" altLang="en-US" sz="1600" dirty="0"/>
              </a:p>
            </p:txBody>
          </p:sp>
          <p:sp>
            <p:nvSpPr>
              <p:cNvPr id="21" name="TextBox 20">
                <a:extLst>
                  <a:ext uri="{FF2B5EF4-FFF2-40B4-BE49-F238E27FC236}">
                    <a16:creationId xmlns:a16="http://schemas.microsoft.com/office/drawing/2014/main" id="{9DA2D42E-D3F8-46E1-8510-B00BC3648BBC}"/>
                  </a:ext>
                </a:extLst>
              </p:cNvPr>
              <p:cNvSpPr txBox="1"/>
              <p:nvPr/>
            </p:nvSpPr>
            <p:spPr>
              <a:xfrm>
                <a:off x="7423216" y="2420887"/>
                <a:ext cx="1068106" cy="338554"/>
              </a:xfrm>
              <a:prstGeom prst="rect">
                <a:avLst/>
              </a:prstGeom>
              <a:noFill/>
            </p:spPr>
            <p:txBody>
              <a:bodyPr wrap="square" rtlCol="0">
                <a:spAutoFit/>
              </a:bodyPr>
              <a:lstStyle/>
              <a:p>
                <a:pPr algn="ctr"/>
                <a:r>
                  <a:rPr lang="en-US" altLang="zh-CN" sz="1600" dirty="0"/>
                  <a:t>Bad</a:t>
                </a:r>
                <a:endParaRPr lang="zh-CN" altLang="en-US" dirty="0"/>
              </a:p>
            </p:txBody>
          </p:sp>
          <p:sp>
            <p:nvSpPr>
              <p:cNvPr id="33" name="TextBox 32">
                <a:extLst>
                  <a:ext uri="{FF2B5EF4-FFF2-40B4-BE49-F238E27FC236}">
                    <a16:creationId xmlns:a16="http://schemas.microsoft.com/office/drawing/2014/main" id="{8EBEE1FE-8A5A-4991-8CE2-2CB7CEC94C0E}"/>
                  </a:ext>
                </a:extLst>
              </p:cNvPr>
              <p:cNvSpPr txBox="1"/>
              <p:nvPr/>
            </p:nvSpPr>
            <p:spPr>
              <a:xfrm>
                <a:off x="5440235" y="2420887"/>
                <a:ext cx="1306980" cy="338554"/>
              </a:xfrm>
              <a:prstGeom prst="rect">
                <a:avLst/>
              </a:prstGeom>
              <a:noFill/>
            </p:spPr>
            <p:txBody>
              <a:bodyPr wrap="square" rtlCol="0">
                <a:spAutoFit/>
              </a:bodyPr>
              <a:lstStyle/>
              <a:p>
                <a:pPr algn="ctr"/>
                <a:r>
                  <a:rPr lang="en-US" altLang="zh-CN" sz="1600" dirty="0"/>
                  <a:t>Acceptable </a:t>
                </a:r>
                <a:endParaRPr lang="zh-CN" altLang="en-US" sz="1600" dirty="0"/>
              </a:p>
            </p:txBody>
          </p:sp>
        </p:grpSp>
        <p:sp>
          <p:nvSpPr>
            <p:cNvPr id="41" name="TextBox 40">
              <a:extLst>
                <a:ext uri="{FF2B5EF4-FFF2-40B4-BE49-F238E27FC236}">
                  <a16:creationId xmlns:a16="http://schemas.microsoft.com/office/drawing/2014/main" id="{108979F2-5604-4CDE-ABE1-AA85851ED2B1}"/>
                </a:ext>
              </a:extLst>
            </p:cNvPr>
            <p:cNvSpPr txBox="1"/>
            <p:nvPr/>
          </p:nvSpPr>
          <p:spPr>
            <a:xfrm>
              <a:off x="1729593" y="2699940"/>
              <a:ext cx="2258049" cy="369332"/>
            </a:xfrm>
            <a:prstGeom prst="rect">
              <a:avLst/>
            </a:prstGeom>
            <a:noFill/>
          </p:spPr>
          <p:txBody>
            <a:bodyPr wrap="square" rtlCol="0">
              <a:spAutoFit/>
            </a:bodyPr>
            <a:lstStyle/>
            <a:p>
              <a:pPr algn="ctr"/>
              <a:r>
                <a:rPr lang="en-US" altLang="zh-CN" dirty="0"/>
                <a:t>Examples of results:</a:t>
              </a:r>
              <a:endParaRPr lang="zh-CN" altLang="en-US" dirty="0"/>
            </a:p>
          </p:txBody>
        </p:sp>
        <p:sp>
          <p:nvSpPr>
            <p:cNvPr id="42" name="Rectangle 41">
              <a:extLst>
                <a:ext uri="{FF2B5EF4-FFF2-40B4-BE49-F238E27FC236}">
                  <a16:creationId xmlns:a16="http://schemas.microsoft.com/office/drawing/2014/main" id="{1DF59C73-8725-47F5-BBCA-6169BAFF27BF}"/>
                </a:ext>
              </a:extLst>
            </p:cNvPr>
            <p:cNvSpPr/>
            <p:nvPr/>
          </p:nvSpPr>
          <p:spPr>
            <a:xfrm>
              <a:off x="1988892" y="4668890"/>
              <a:ext cx="7004796" cy="162955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43" name="TextBox 42">
              <a:extLst>
                <a:ext uri="{FF2B5EF4-FFF2-40B4-BE49-F238E27FC236}">
                  <a16:creationId xmlns:a16="http://schemas.microsoft.com/office/drawing/2014/main" id="{7BE5C751-706E-4D20-9C67-226C32732D98}"/>
                </a:ext>
              </a:extLst>
            </p:cNvPr>
            <p:cNvSpPr txBox="1"/>
            <p:nvPr/>
          </p:nvSpPr>
          <p:spPr>
            <a:xfrm>
              <a:off x="3608553" y="6332890"/>
              <a:ext cx="1689208" cy="461665"/>
            </a:xfrm>
            <a:prstGeom prst="rect">
              <a:avLst/>
            </a:prstGeom>
            <a:noFill/>
          </p:spPr>
          <p:txBody>
            <a:bodyPr wrap="square" rtlCol="0">
              <a:spAutoFit/>
            </a:bodyPr>
            <a:lstStyle/>
            <a:p>
              <a:pPr algn="ctr"/>
              <a:r>
                <a:rPr lang="en-US" altLang="zh-CN" sz="1200" dirty="0"/>
                <a:t>Matched in color, size and orientation</a:t>
              </a:r>
              <a:endParaRPr lang="zh-CN" altLang="en-US" sz="1200" dirty="0"/>
            </a:p>
          </p:txBody>
        </p:sp>
        <p:sp>
          <p:nvSpPr>
            <p:cNvPr id="44" name="TextBox 43">
              <a:extLst>
                <a:ext uri="{FF2B5EF4-FFF2-40B4-BE49-F238E27FC236}">
                  <a16:creationId xmlns:a16="http://schemas.microsoft.com/office/drawing/2014/main" id="{57EACD30-9E44-438F-B975-0F9DC2E673AD}"/>
                </a:ext>
              </a:extLst>
            </p:cNvPr>
            <p:cNvSpPr txBox="1"/>
            <p:nvPr/>
          </p:nvSpPr>
          <p:spPr>
            <a:xfrm>
              <a:off x="5422598" y="6327539"/>
              <a:ext cx="1731101" cy="461665"/>
            </a:xfrm>
            <a:prstGeom prst="rect">
              <a:avLst/>
            </a:prstGeom>
            <a:noFill/>
          </p:spPr>
          <p:txBody>
            <a:bodyPr wrap="square" rtlCol="0">
              <a:spAutoFit/>
            </a:bodyPr>
            <a:lstStyle/>
            <a:p>
              <a:pPr algn="ctr"/>
              <a:r>
                <a:rPr lang="en-US" altLang="zh-CN" sz="1200" dirty="0"/>
                <a:t>Similar in color, size and orientation</a:t>
              </a:r>
              <a:endParaRPr lang="zh-CN" altLang="en-US" sz="1200" dirty="0"/>
            </a:p>
          </p:txBody>
        </p:sp>
        <p:sp>
          <p:nvSpPr>
            <p:cNvPr id="45" name="TextBox 44">
              <a:extLst>
                <a:ext uri="{FF2B5EF4-FFF2-40B4-BE49-F238E27FC236}">
                  <a16:creationId xmlns:a16="http://schemas.microsoft.com/office/drawing/2014/main" id="{D362BD4E-234D-4238-82BF-8AEC7181A841}"/>
                </a:ext>
              </a:extLst>
            </p:cNvPr>
            <p:cNvSpPr txBox="1"/>
            <p:nvPr/>
          </p:nvSpPr>
          <p:spPr>
            <a:xfrm>
              <a:off x="7278536" y="6331681"/>
              <a:ext cx="1788245" cy="461665"/>
            </a:xfrm>
            <a:prstGeom prst="rect">
              <a:avLst/>
            </a:prstGeom>
            <a:noFill/>
          </p:spPr>
          <p:txBody>
            <a:bodyPr wrap="square" rtlCol="0">
              <a:spAutoFit/>
            </a:bodyPr>
            <a:lstStyle/>
            <a:p>
              <a:pPr algn="ctr"/>
              <a:r>
                <a:rPr lang="en-US" altLang="zh-CN" sz="1200" dirty="0"/>
                <a:t>Wrong size and orientation</a:t>
              </a:r>
              <a:endParaRPr lang="zh-CN" altLang="en-US" sz="1200" dirty="0"/>
            </a:p>
          </p:txBody>
        </p:sp>
        <p:pic>
          <p:nvPicPr>
            <p:cNvPr id="26" name="Picture 25">
              <a:extLst>
                <a:ext uri="{FF2B5EF4-FFF2-40B4-BE49-F238E27FC236}">
                  <a16:creationId xmlns:a16="http://schemas.microsoft.com/office/drawing/2014/main" id="{0D92DAA8-19C2-4D33-A54E-7870449AE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988" y="4757497"/>
              <a:ext cx="1468413" cy="1468413"/>
            </a:xfrm>
            <a:prstGeom prst="rect">
              <a:avLst/>
            </a:prstGeom>
          </p:spPr>
        </p:pic>
        <p:pic>
          <p:nvPicPr>
            <p:cNvPr id="48" name="Picture 47" descr="Graphical user interface, application&#10;&#10;Description automatically generated">
              <a:extLst>
                <a:ext uri="{FF2B5EF4-FFF2-40B4-BE49-F238E27FC236}">
                  <a16:creationId xmlns:a16="http://schemas.microsoft.com/office/drawing/2014/main" id="{7B23DA95-C1F8-49DD-9750-24C96F3F5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690" y="4766079"/>
              <a:ext cx="1468413" cy="1468413"/>
            </a:xfrm>
            <a:prstGeom prst="rect">
              <a:avLst/>
            </a:prstGeom>
          </p:spPr>
        </p:pic>
        <p:pic>
          <p:nvPicPr>
            <p:cNvPr id="50" name="Picture 49">
              <a:extLst>
                <a:ext uri="{FF2B5EF4-FFF2-40B4-BE49-F238E27FC236}">
                  <a16:creationId xmlns:a16="http://schemas.microsoft.com/office/drawing/2014/main" id="{C3BC0A49-EFFA-4A0A-A2CA-87562764B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713649" y="4756282"/>
              <a:ext cx="1468413" cy="1468413"/>
            </a:xfrm>
            <a:prstGeom prst="rect">
              <a:avLst/>
            </a:prstGeom>
          </p:spPr>
        </p:pic>
        <p:pic>
          <p:nvPicPr>
            <p:cNvPr id="52" name="Picture 51">
              <a:extLst>
                <a:ext uri="{FF2B5EF4-FFF2-40B4-BE49-F238E27FC236}">
                  <a16:creationId xmlns:a16="http://schemas.microsoft.com/office/drawing/2014/main" id="{E60474A9-77C8-4841-951D-1828C5051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621" y="3117921"/>
              <a:ext cx="1468413" cy="1468413"/>
            </a:xfrm>
            <a:prstGeom prst="rect">
              <a:avLst/>
            </a:prstGeom>
          </p:spPr>
        </p:pic>
        <p:pic>
          <p:nvPicPr>
            <p:cNvPr id="54" name="Picture 53" descr="A picture containing light, night sky&#10;&#10;Description automatically generated">
              <a:extLst>
                <a:ext uri="{FF2B5EF4-FFF2-40B4-BE49-F238E27FC236}">
                  <a16:creationId xmlns:a16="http://schemas.microsoft.com/office/drawing/2014/main" id="{9B7D9304-78CD-41B8-85E4-1D0F3A6827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8453" y="3142545"/>
              <a:ext cx="1468413" cy="1468413"/>
            </a:xfrm>
            <a:prstGeom prst="rect">
              <a:avLst/>
            </a:prstGeom>
          </p:spPr>
        </p:pic>
        <p:pic>
          <p:nvPicPr>
            <p:cNvPr id="56" name="Picture 55">
              <a:extLst>
                <a:ext uri="{FF2B5EF4-FFF2-40B4-BE49-F238E27FC236}">
                  <a16:creationId xmlns:a16="http://schemas.microsoft.com/office/drawing/2014/main" id="{A86B7140-9A76-4D2E-B7C9-8BDEE596C4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710198" y="3120430"/>
              <a:ext cx="1468413" cy="1468413"/>
            </a:xfrm>
            <a:prstGeom prst="rect">
              <a:avLst/>
            </a:prstGeom>
          </p:spPr>
        </p:pic>
      </p:grpSp>
      <p:sp>
        <p:nvSpPr>
          <p:cNvPr id="47" name="Rectangle 46">
            <a:extLst>
              <a:ext uri="{FF2B5EF4-FFF2-40B4-BE49-F238E27FC236}">
                <a16:creationId xmlns:a16="http://schemas.microsoft.com/office/drawing/2014/main" id="{631F812A-0540-4427-89EE-9CEAB3118FCE}"/>
              </a:ext>
            </a:extLst>
          </p:cNvPr>
          <p:cNvSpPr/>
          <p:nvPr/>
        </p:nvSpPr>
        <p:spPr>
          <a:xfrm>
            <a:off x="2438973" y="136553"/>
            <a:ext cx="8807257" cy="1877437"/>
          </a:xfrm>
          <a:prstGeom prst="rect">
            <a:avLst/>
          </a:prstGeom>
        </p:spPr>
        <p:txBody>
          <a:bodyPr wrap="square">
            <a:spAutoFit/>
          </a:bodyPr>
          <a:lstStyle/>
          <a:p>
            <a:r>
              <a:rPr lang="en-US" altLang="en-US" sz="2000" b="1" dirty="0">
                <a:solidFill>
                  <a:schemeClr val="accent5">
                    <a:lumMod val="10000"/>
                  </a:schemeClr>
                </a:solidFill>
                <a:hlinkClick r:id="rId8" action="ppaction://hlinksldjump"/>
              </a:rPr>
              <a:t>Test 3: Neural Network</a:t>
            </a:r>
            <a:endParaRPr lang="en-US" altLang="en-US" sz="2000" b="1" dirty="0">
              <a:solidFill>
                <a:schemeClr val="accent5">
                  <a:lumMod val="10000"/>
                </a:schemeClr>
              </a:solidFill>
            </a:endParaRPr>
          </a:p>
          <a:p>
            <a:pPr marL="285750" indent="-285750">
              <a:buFont typeface="Arial" panose="020B0604020202020204" pitchFamily="34" charset="0"/>
              <a:buChar char="•"/>
            </a:pPr>
            <a:r>
              <a:rPr lang="en-US" altLang="en-US" sz="1600" dirty="0">
                <a:solidFill>
                  <a:schemeClr val="accent5">
                    <a:lumMod val="10000"/>
                  </a:schemeClr>
                </a:solidFill>
              </a:rPr>
              <a:t>Synthesized data with CAD car models [1] </a:t>
            </a:r>
          </a:p>
          <a:p>
            <a:pPr marL="285750" indent="-285750">
              <a:buFont typeface="Arial" panose="020B0604020202020204" pitchFamily="34" charset="0"/>
              <a:buChar char="•"/>
            </a:pPr>
            <a:r>
              <a:rPr lang="en-US" altLang="en-US" sz="1600" dirty="0">
                <a:solidFill>
                  <a:schemeClr val="accent5">
                    <a:lumMod val="10000"/>
                  </a:schemeClr>
                </a:solidFill>
              </a:rPr>
              <a:t>Reference: Synthesized 2D depth images</a:t>
            </a:r>
          </a:p>
          <a:p>
            <a:pPr marL="285750" indent="-285750">
              <a:buFont typeface="Arial" panose="020B0604020202020204" pitchFamily="34" charset="0"/>
              <a:buChar char="•"/>
            </a:pPr>
            <a:r>
              <a:rPr lang="en-US" altLang="en-US" sz="1600" dirty="0">
                <a:solidFill>
                  <a:schemeClr val="accent5">
                    <a:lumMod val="10000"/>
                  </a:schemeClr>
                </a:solidFill>
              </a:rPr>
              <a:t>Extract only 2 snapshots of synthesized radar data to generate the 3D intensity maps.</a:t>
            </a:r>
          </a:p>
          <a:p>
            <a:pPr marL="285750" indent="-285750">
              <a:buFont typeface="Arial" panose="020B0604020202020204" pitchFamily="34" charset="0"/>
              <a:buChar char="•"/>
            </a:pPr>
            <a:r>
              <a:rPr lang="en-US" altLang="en-US" sz="1600" dirty="0">
                <a:solidFill>
                  <a:schemeClr val="accent5">
                    <a:lumMod val="10000"/>
                  </a:schemeClr>
                </a:solidFill>
              </a:rPr>
              <a:t>Using 2475 pairs of 3D radar intensity maps and 2D depth images to train an AI model. </a:t>
            </a:r>
          </a:p>
          <a:p>
            <a:pPr marL="285750" indent="-285750">
              <a:buFont typeface="Arial" panose="020B0604020202020204" pitchFamily="34" charset="0"/>
              <a:buChar char="•"/>
            </a:pPr>
            <a:r>
              <a:rPr lang="en-US" altLang="en-US" sz="1600" dirty="0">
                <a:solidFill>
                  <a:schemeClr val="accent5">
                    <a:lumMod val="10000"/>
                  </a:schemeClr>
                </a:solidFill>
              </a:rPr>
              <a:t>Input 25 sets of  3D radar intensity maps to the model, compare the AI generated 2D depth images to synthesized 2D depth images.</a:t>
            </a:r>
            <a:endParaRPr lang="en-US" altLang="en-US" sz="2000" dirty="0">
              <a:solidFill>
                <a:schemeClr val="accent5">
                  <a:lumMod val="10000"/>
                </a:schemeClr>
              </a:solidFill>
            </a:endParaRPr>
          </a:p>
        </p:txBody>
      </p:sp>
    </p:spTree>
    <p:extLst>
      <p:ext uri="{BB962C8B-B14F-4D97-AF65-F5344CB8AC3E}">
        <p14:creationId xmlns:p14="http://schemas.microsoft.com/office/powerpoint/2010/main" val="2426093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225B4B63-8A68-4360-9F68-7C753F1EA091}"/>
              </a:ext>
            </a:extLst>
          </p:cNvPr>
          <p:cNvGrpSpPr/>
          <p:nvPr/>
        </p:nvGrpSpPr>
        <p:grpSpPr>
          <a:xfrm>
            <a:off x="1275319" y="-16795"/>
            <a:ext cx="10916680" cy="6861732"/>
            <a:chOff x="1275319" y="-3732"/>
            <a:chExt cx="10916680" cy="6861732"/>
          </a:xfrm>
        </p:grpSpPr>
        <p:sp>
          <p:nvSpPr>
            <p:cNvPr id="15" name="Right Triangle 14">
              <a:extLst>
                <a:ext uri="{FF2B5EF4-FFF2-40B4-BE49-F238E27FC236}">
                  <a16:creationId xmlns:a16="http://schemas.microsoft.com/office/drawing/2014/main" id="{F53BF8E6-4225-472D-AA6B-56E9921CCD4A}"/>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ectangle 15">
              <a:extLst>
                <a:ext uri="{FF2B5EF4-FFF2-40B4-BE49-F238E27FC236}">
                  <a16:creationId xmlns:a16="http://schemas.microsoft.com/office/drawing/2014/main" id="{A83D2763-42DE-4867-BB60-C6B4F68AB75D}"/>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gr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Table 5">
            <a:extLst>
              <a:ext uri="{FF2B5EF4-FFF2-40B4-BE49-F238E27FC236}">
                <a16:creationId xmlns:a16="http://schemas.microsoft.com/office/drawing/2014/main" id="{1087E478-8CDD-4974-8138-8240EC7F1B89}"/>
              </a:ext>
            </a:extLst>
          </p:cNvPr>
          <p:cNvGraphicFramePr>
            <a:graphicFrameLocks noGrp="1"/>
          </p:cNvGraphicFramePr>
          <p:nvPr>
            <p:extLst>
              <p:ext uri="{D42A27DB-BD31-4B8C-83A1-F6EECF244321}">
                <p14:modId xmlns:p14="http://schemas.microsoft.com/office/powerpoint/2010/main" val="3258534188"/>
              </p:ext>
            </p:extLst>
          </p:nvPr>
        </p:nvGraphicFramePr>
        <p:xfrm>
          <a:off x="9356068" y="2436336"/>
          <a:ext cx="2470914" cy="1524000"/>
        </p:xfrm>
        <a:graphic>
          <a:graphicData uri="http://schemas.openxmlformats.org/drawingml/2006/table">
            <a:tbl>
              <a:tblPr bandRow="1">
                <a:tableStyleId>{F5AB1C69-6EDB-4FF4-983F-18BD219EF322}</a:tableStyleId>
              </a:tblPr>
              <a:tblGrid>
                <a:gridCol w="1235457">
                  <a:extLst>
                    <a:ext uri="{9D8B030D-6E8A-4147-A177-3AD203B41FA5}">
                      <a16:colId xmlns:a16="http://schemas.microsoft.com/office/drawing/2014/main" val="3972163602"/>
                    </a:ext>
                  </a:extLst>
                </a:gridCol>
                <a:gridCol w="1235457">
                  <a:extLst>
                    <a:ext uri="{9D8B030D-6E8A-4147-A177-3AD203B41FA5}">
                      <a16:colId xmlns:a16="http://schemas.microsoft.com/office/drawing/2014/main" val="755147886"/>
                    </a:ext>
                  </a:extLst>
                </a:gridCol>
              </a:tblGrid>
              <a:tr h="278185">
                <a:tc>
                  <a:txBody>
                    <a:bodyPr/>
                    <a:lstStyle/>
                    <a:p>
                      <a:r>
                        <a:rPr lang="en-US" altLang="zh-CN" sz="1400" b="1" dirty="0"/>
                        <a:t>Train</a:t>
                      </a:r>
                      <a:endParaRPr lang="zh-CN" altLang="en-US" sz="1400" b="1" dirty="0"/>
                    </a:p>
                  </a:txBody>
                  <a:tcPr/>
                </a:tc>
                <a:tc>
                  <a:txBody>
                    <a:bodyPr/>
                    <a:lstStyle/>
                    <a:p>
                      <a:r>
                        <a:rPr lang="en-US" altLang="zh-CN" sz="1400" b="1" dirty="0"/>
                        <a:t>2500</a:t>
                      </a:r>
                      <a:endParaRPr lang="zh-CN" altLang="en-US" sz="1400" b="1" dirty="0"/>
                    </a:p>
                  </a:txBody>
                  <a:tcPr/>
                </a:tc>
                <a:extLst>
                  <a:ext uri="{0D108BD9-81ED-4DB2-BD59-A6C34878D82A}">
                    <a16:rowId xmlns:a16="http://schemas.microsoft.com/office/drawing/2014/main" val="4117988490"/>
                  </a:ext>
                </a:extLst>
              </a:tr>
              <a:tr h="278185">
                <a:tc>
                  <a:txBody>
                    <a:bodyPr/>
                    <a:lstStyle/>
                    <a:p>
                      <a:r>
                        <a:rPr lang="en-US" altLang="zh-CN" sz="1400" b="1" dirty="0"/>
                        <a:t>Verify</a:t>
                      </a:r>
                      <a:endParaRPr lang="zh-CN" altLang="en-US" sz="1400" b="1" dirty="0"/>
                    </a:p>
                  </a:txBody>
                  <a:tcPr/>
                </a:tc>
                <a:tc>
                  <a:txBody>
                    <a:bodyPr/>
                    <a:lstStyle/>
                    <a:p>
                      <a:r>
                        <a:rPr lang="en-US" altLang="zh-CN" sz="1400" b="1" dirty="0"/>
                        <a:t>300</a:t>
                      </a:r>
                      <a:endParaRPr lang="zh-CN" altLang="en-US" sz="1400" b="1" dirty="0"/>
                    </a:p>
                  </a:txBody>
                  <a:tcPr/>
                </a:tc>
                <a:extLst>
                  <a:ext uri="{0D108BD9-81ED-4DB2-BD59-A6C34878D82A}">
                    <a16:rowId xmlns:a16="http://schemas.microsoft.com/office/drawing/2014/main" val="1112463159"/>
                  </a:ext>
                </a:extLst>
              </a:tr>
              <a:tr h="278185">
                <a:tc>
                  <a:txBody>
                    <a:bodyPr/>
                    <a:lstStyle/>
                    <a:p>
                      <a:r>
                        <a:rPr lang="en-US" altLang="zh-CN" sz="1400" dirty="0"/>
                        <a:t>Good</a:t>
                      </a:r>
                      <a:endParaRPr lang="zh-CN" altLang="en-US" sz="1400" dirty="0"/>
                    </a:p>
                  </a:txBody>
                  <a:tcPr/>
                </a:tc>
                <a:tc>
                  <a:txBody>
                    <a:bodyPr/>
                    <a:lstStyle/>
                    <a:p>
                      <a:r>
                        <a:rPr lang="en-US" altLang="zh-CN" sz="1400" dirty="0"/>
                        <a:t>125</a:t>
                      </a:r>
                      <a:endParaRPr lang="zh-CN" altLang="en-US" sz="1400" dirty="0"/>
                    </a:p>
                  </a:txBody>
                  <a:tcPr/>
                </a:tc>
                <a:extLst>
                  <a:ext uri="{0D108BD9-81ED-4DB2-BD59-A6C34878D82A}">
                    <a16:rowId xmlns:a16="http://schemas.microsoft.com/office/drawing/2014/main" val="503134734"/>
                  </a:ext>
                </a:extLst>
              </a:tr>
              <a:tr h="278185">
                <a:tc>
                  <a:txBody>
                    <a:bodyPr/>
                    <a:lstStyle/>
                    <a:p>
                      <a:r>
                        <a:rPr lang="en-US" altLang="zh-CN" sz="1400" dirty="0"/>
                        <a:t>Acceptable</a:t>
                      </a:r>
                      <a:endParaRPr lang="zh-CN" altLang="en-US" sz="1400" dirty="0"/>
                    </a:p>
                  </a:txBody>
                  <a:tcPr/>
                </a:tc>
                <a:tc>
                  <a:txBody>
                    <a:bodyPr/>
                    <a:lstStyle/>
                    <a:p>
                      <a:r>
                        <a:rPr lang="en-US" altLang="zh-CN" sz="1400" dirty="0"/>
                        <a:t>106</a:t>
                      </a:r>
                      <a:endParaRPr lang="zh-CN" altLang="en-US" sz="1400" dirty="0"/>
                    </a:p>
                  </a:txBody>
                  <a:tcPr/>
                </a:tc>
                <a:extLst>
                  <a:ext uri="{0D108BD9-81ED-4DB2-BD59-A6C34878D82A}">
                    <a16:rowId xmlns:a16="http://schemas.microsoft.com/office/drawing/2014/main" val="2483178261"/>
                  </a:ext>
                </a:extLst>
              </a:tr>
              <a:tr h="278185">
                <a:tc>
                  <a:txBody>
                    <a:bodyPr/>
                    <a:lstStyle/>
                    <a:p>
                      <a:r>
                        <a:rPr lang="en-US" altLang="zh-CN" sz="1400" dirty="0"/>
                        <a:t>Bad</a:t>
                      </a:r>
                      <a:endParaRPr lang="zh-CN" altLang="en-US" sz="1400" dirty="0"/>
                    </a:p>
                  </a:txBody>
                  <a:tcPr/>
                </a:tc>
                <a:tc>
                  <a:txBody>
                    <a:bodyPr/>
                    <a:lstStyle/>
                    <a:p>
                      <a:r>
                        <a:rPr lang="en-US" altLang="zh-CN" sz="1400" dirty="0"/>
                        <a:t>69</a:t>
                      </a:r>
                      <a:endParaRPr lang="zh-CN" altLang="en-US" sz="1400" dirty="0"/>
                    </a:p>
                  </a:txBody>
                  <a:tcPr/>
                </a:tc>
                <a:extLst>
                  <a:ext uri="{0D108BD9-81ED-4DB2-BD59-A6C34878D82A}">
                    <a16:rowId xmlns:a16="http://schemas.microsoft.com/office/drawing/2014/main" val="2453777001"/>
                  </a:ext>
                </a:extLst>
              </a:tr>
            </a:tbl>
          </a:graphicData>
        </a:graphic>
      </p:graphicFrame>
      <p:sp>
        <p:nvSpPr>
          <p:cNvPr id="17" name="Title 1">
            <a:extLst>
              <a:ext uri="{FF2B5EF4-FFF2-40B4-BE49-F238E27FC236}">
                <a16:creationId xmlns:a16="http://schemas.microsoft.com/office/drawing/2014/main" id="{76F62F2D-5C6A-4A3A-8091-5559AEB32A4B}"/>
              </a:ext>
            </a:extLst>
          </p:cNvPr>
          <p:cNvSpPr txBox="1">
            <a:spLocks/>
          </p:cNvSpPr>
          <p:nvPr/>
        </p:nvSpPr>
        <p:spPr>
          <a:xfrm rot="17684178">
            <a:off x="-605311" y="3132289"/>
            <a:ext cx="3514195"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altLang="zh-CN" sz="3600" dirty="0">
                <a:solidFill>
                  <a:schemeClr val="accent5">
                    <a:lumMod val="10000"/>
                  </a:schemeClr>
                </a:solidFill>
                <a:latin typeface="+mn-lt"/>
                <a:ea typeface="+mn-ea"/>
                <a:cs typeface="+mn-cs"/>
              </a:rPr>
              <a:t>Validation Data </a:t>
            </a:r>
            <a:br>
              <a:rPr lang="en-US" altLang="zh-CN" sz="3200" dirty="0">
                <a:solidFill>
                  <a:schemeClr val="accent5">
                    <a:lumMod val="10000"/>
                  </a:schemeClr>
                </a:solidFill>
                <a:latin typeface="+mn-lt"/>
                <a:ea typeface="+mn-ea"/>
                <a:cs typeface="+mn-cs"/>
              </a:rPr>
            </a:br>
            <a:r>
              <a:rPr lang="en-US" altLang="zh-CN" sz="2400" dirty="0">
                <a:solidFill>
                  <a:schemeClr val="accent5">
                    <a:lumMod val="10000"/>
                  </a:schemeClr>
                </a:solidFill>
                <a:latin typeface="+mn-lt"/>
                <a:ea typeface="+mn-ea"/>
                <a:cs typeface="+mn-cs"/>
              </a:rPr>
              <a:t>– Neural Network</a:t>
            </a:r>
            <a:endParaRPr lang="zh-CN" altLang="en-US" sz="3200" dirty="0">
              <a:solidFill>
                <a:schemeClr val="accent5">
                  <a:lumMod val="10000"/>
                </a:schemeClr>
              </a:solidFill>
              <a:latin typeface="+mn-lt"/>
              <a:ea typeface="+mn-ea"/>
              <a:cs typeface="+mn-cs"/>
            </a:endParaRPr>
          </a:p>
        </p:txBody>
      </p:sp>
      <p:sp>
        <p:nvSpPr>
          <p:cNvPr id="30" name="TextBox 29">
            <a:extLst>
              <a:ext uri="{FF2B5EF4-FFF2-40B4-BE49-F238E27FC236}">
                <a16:creationId xmlns:a16="http://schemas.microsoft.com/office/drawing/2014/main" id="{FCBF1BCB-98FE-42BA-B255-A35B5A6BC903}"/>
              </a:ext>
            </a:extLst>
          </p:cNvPr>
          <p:cNvSpPr txBox="1"/>
          <p:nvPr/>
        </p:nvSpPr>
        <p:spPr>
          <a:xfrm>
            <a:off x="1764099" y="2113105"/>
            <a:ext cx="7106753" cy="369332"/>
          </a:xfrm>
          <a:prstGeom prst="rect">
            <a:avLst/>
          </a:prstGeom>
          <a:noFill/>
        </p:spPr>
        <p:txBody>
          <a:bodyPr wrap="square" rtlCol="0">
            <a:spAutoFit/>
          </a:bodyPr>
          <a:lstStyle/>
          <a:p>
            <a:pPr algn="ctr"/>
            <a:r>
              <a:rPr lang="en-US" altLang="zh-CN" b="1" dirty="0"/>
              <a:t>Tested workflow: 2-snapshot 3D radar intensity map </a:t>
            </a:r>
            <a:r>
              <a:rPr lang="zh-CN" altLang="en-US" b="1" dirty="0"/>
              <a:t>→</a:t>
            </a:r>
            <a:r>
              <a:rPr lang="en-US" altLang="zh-CN" b="1" dirty="0"/>
              <a:t> 2D depth image</a:t>
            </a:r>
            <a:endParaRPr lang="zh-CN" altLang="en-US" b="1" dirty="0"/>
          </a:p>
        </p:txBody>
      </p:sp>
      <p:graphicFrame>
        <p:nvGraphicFramePr>
          <p:cNvPr id="35" name="Table 5">
            <a:extLst>
              <a:ext uri="{FF2B5EF4-FFF2-40B4-BE49-F238E27FC236}">
                <a16:creationId xmlns:a16="http://schemas.microsoft.com/office/drawing/2014/main" id="{DF65211D-ACDA-4767-A388-6E7B929F62D1}"/>
              </a:ext>
            </a:extLst>
          </p:cNvPr>
          <p:cNvGraphicFramePr>
            <a:graphicFrameLocks noGrp="1"/>
          </p:cNvGraphicFramePr>
          <p:nvPr>
            <p:extLst>
              <p:ext uri="{D42A27DB-BD31-4B8C-83A1-F6EECF244321}">
                <p14:modId xmlns:p14="http://schemas.microsoft.com/office/powerpoint/2010/main" val="2726017314"/>
              </p:ext>
            </p:extLst>
          </p:nvPr>
        </p:nvGraphicFramePr>
        <p:xfrm>
          <a:off x="9356068" y="4173826"/>
          <a:ext cx="2470914" cy="2438400"/>
        </p:xfrm>
        <a:graphic>
          <a:graphicData uri="http://schemas.openxmlformats.org/drawingml/2006/table">
            <a:tbl>
              <a:tblPr bandRow="1">
                <a:tableStyleId>{F5AB1C69-6EDB-4FF4-983F-18BD219EF322}</a:tableStyleId>
              </a:tblPr>
              <a:tblGrid>
                <a:gridCol w="1235457">
                  <a:extLst>
                    <a:ext uri="{9D8B030D-6E8A-4147-A177-3AD203B41FA5}">
                      <a16:colId xmlns:a16="http://schemas.microsoft.com/office/drawing/2014/main" val="3972163602"/>
                    </a:ext>
                  </a:extLst>
                </a:gridCol>
                <a:gridCol w="1235457">
                  <a:extLst>
                    <a:ext uri="{9D8B030D-6E8A-4147-A177-3AD203B41FA5}">
                      <a16:colId xmlns:a16="http://schemas.microsoft.com/office/drawing/2014/main" val="755147886"/>
                    </a:ext>
                  </a:extLst>
                </a:gridCol>
              </a:tblGrid>
              <a:tr h="300084">
                <a:tc gridSpan="2">
                  <a:txBody>
                    <a:bodyPr/>
                    <a:lstStyle/>
                    <a:p>
                      <a:r>
                        <a:rPr lang="en-US" altLang="zh-CN" sz="1400" b="1" dirty="0"/>
                        <a:t>Generator losses</a:t>
                      </a:r>
                      <a:endParaRPr lang="zh-CN" altLang="en-US" sz="1400" b="1" dirty="0"/>
                    </a:p>
                  </a:txBody>
                  <a:tcPr/>
                </a:tc>
                <a:tc hMerge="1">
                  <a:txBody>
                    <a:bodyPr/>
                    <a:lstStyle/>
                    <a:p>
                      <a:endParaRPr lang="zh-CN" altLang="en-US" sz="1600" b="1" dirty="0"/>
                    </a:p>
                  </a:txBody>
                  <a:tcPr/>
                </a:tc>
                <a:extLst>
                  <a:ext uri="{0D108BD9-81ED-4DB2-BD59-A6C34878D82A}">
                    <a16:rowId xmlns:a16="http://schemas.microsoft.com/office/drawing/2014/main" val="4117988490"/>
                  </a:ext>
                </a:extLst>
              </a:tr>
              <a:tr h="300084">
                <a:tc>
                  <a:txBody>
                    <a:bodyPr/>
                    <a:lstStyle/>
                    <a:p>
                      <a:r>
                        <a:rPr lang="en-US" altLang="zh-CN" sz="1400" dirty="0"/>
                        <a:t>G_GAN:</a:t>
                      </a:r>
                      <a:endParaRPr lang="zh-CN" altLang="en-US" sz="1400" dirty="0"/>
                    </a:p>
                  </a:txBody>
                  <a:tcPr/>
                </a:tc>
                <a:tc>
                  <a:txBody>
                    <a:bodyPr/>
                    <a:lstStyle/>
                    <a:p>
                      <a:r>
                        <a:rPr lang="en-US" altLang="zh-CN" sz="1400" dirty="0"/>
                        <a:t>0.693</a:t>
                      </a:r>
                      <a:endParaRPr lang="zh-CN" altLang="en-US" sz="1400" dirty="0"/>
                    </a:p>
                  </a:txBody>
                  <a:tcPr/>
                </a:tc>
                <a:extLst>
                  <a:ext uri="{0D108BD9-81ED-4DB2-BD59-A6C34878D82A}">
                    <a16:rowId xmlns:a16="http://schemas.microsoft.com/office/drawing/2014/main" val="1112463159"/>
                  </a:ext>
                </a:extLst>
              </a:tr>
              <a:tr h="300084">
                <a:tc>
                  <a:txBody>
                    <a:bodyPr/>
                    <a:lstStyle/>
                    <a:p>
                      <a:r>
                        <a:rPr lang="en-US" altLang="zh-CN" sz="1400" dirty="0"/>
                        <a:t>G_L1</a:t>
                      </a:r>
                      <a:r>
                        <a:rPr lang="en-US" altLang="zh-CN" sz="900" dirty="0"/>
                        <a:t>(*1000)</a:t>
                      </a:r>
                      <a:r>
                        <a:rPr lang="en-US" altLang="zh-CN" sz="1400" dirty="0"/>
                        <a:t>:</a:t>
                      </a:r>
                      <a:endParaRPr lang="zh-CN" altLang="en-US" sz="1400" dirty="0"/>
                    </a:p>
                  </a:txBody>
                  <a:tcPr/>
                </a:tc>
                <a:tc>
                  <a:txBody>
                    <a:bodyPr/>
                    <a:lstStyle/>
                    <a:p>
                      <a:r>
                        <a:rPr lang="en-US" altLang="zh-CN" sz="1400" dirty="0"/>
                        <a:t>26.244</a:t>
                      </a:r>
                      <a:endParaRPr lang="zh-CN" altLang="en-US" sz="1400" dirty="0"/>
                    </a:p>
                  </a:txBody>
                  <a:tcPr/>
                </a:tc>
                <a:extLst>
                  <a:ext uri="{0D108BD9-81ED-4DB2-BD59-A6C34878D82A}">
                    <a16:rowId xmlns:a16="http://schemas.microsoft.com/office/drawing/2014/main" val="503134734"/>
                  </a:ext>
                </a:extLst>
              </a:tr>
              <a:tr h="300084">
                <a:tc>
                  <a:txBody>
                    <a:bodyPr/>
                    <a:lstStyle/>
                    <a:p>
                      <a:r>
                        <a:rPr lang="en-US" altLang="zh-CN" sz="1400" dirty="0" err="1"/>
                        <a:t>G_Lp</a:t>
                      </a:r>
                      <a:r>
                        <a:rPr lang="en-US" altLang="zh-CN" sz="900" dirty="0"/>
                        <a:t>(*20)</a:t>
                      </a:r>
                      <a:r>
                        <a:rPr lang="en-US" altLang="zh-CN" sz="1400" dirty="0"/>
                        <a:t>:</a:t>
                      </a:r>
                      <a:endParaRPr lang="zh-CN" altLang="en-US" sz="1400" dirty="0"/>
                    </a:p>
                  </a:txBody>
                  <a:tcPr/>
                </a:tc>
                <a:tc>
                  <a:txBody>
                    <a:bodyPr/>
                    <a:lstStyle/>
                    <a:p>
                      <a:r>
                        <a:rPr lang="en-US" altLang="zh-CN" sz="1400" dirty="0"/>
                        <a:t>21.651</a:t>
                      </a:r>
                      <a:endParaRPr lang="zh-CN" altLang="en-US" sz="1400" dirty="0"/>
                    </a:p>
                  </a:txBody>
                  <a:tcPr/>
                </a:tc>
                <a:extLst>
                  <a:ext uri="{0D108BD9-81ED-4DB2-BD59-A6C34878D82A}">
                    <a16:rowId xmlns:a16="http://schemas.microsoft.com/office/drawing/2014/main" val="2483178261"/>
                  </a:ext>
                </a:extLst>
              </a:tr>
              <a:tr h="300084">
                <a:tc>
                  <a:txBody>
                    <a:bodyPr/>
                    <a:lstStyle/>
                    <a:p>
                      <a:endParaRPr lang="zh-CN" altLang="en-US" sz="1400" dirty="0"/>
                    </a:p>
                  </a:txBody>
                  <a:tcPr/>
                </a:tc>
                <a:tc>
                  <a:txBody>
                    <a:bodyPr/>
                    <a:lstStyle/>
                    <a:p>
                      <a:endParaRPr lang="zh-CN" altLang="en-US" sz="1400" dirty="0"/>
                    </a:p>
                  </a:txBody>
                  <a:tcPr/>
                </a:tc>
                <a:extLst>
                  <a:ext uri="{0D108BD9-81ED-4DB2-BD59-A6C34878D82A}">
                    <a16:rowId xmlns:a16="http://schemas.microsoft.com/office/drawing/2014/main" val="2453777001"/>
                  </a:ext>
                </a:extLst>
              </a:tr>
              <a:tr h="300084">
                <a:tc gridSpan="2">
                  <a:txBody>
                    <a:bodyPr/>
                    <a:lstStyle/>
                    <a:p>
                      <a:r>
                        <a:rPr lang="en-US" altLang="zh-CN" sz="1400" b="1" dirty="0"/>
                        <a:t>Discriminator losses</a:t>
                      </a:r>
                      <a:endParaRPr lang="zh-CN" altLang="en-US" sz="1400" b="1" dirty="0"/>
                    </a:p>
                  </a:txBody>
                  <a:tcPr/>
                </a:tc>
                <a:tc hMerge="1">
                  <a:txBody>
                    <a:bodyPr/>
                    <a:lstStyle/>
                    <a:p>
                      <a:endParaRPr lang="zh-CN" altLang="en-US" sz="1600" dirty="0"/>
                    </a:p>
                  </a:txBody>
                  <a:tcPr/>
                </a:tc>
                <a:extLst>
                  <a:ext uri="{0D108BD9-81ED-4DB2-BD59-A6C34878D82A}">
                    <a16:rowId xmlns:a16="http://schemas.microsoft.com/office/drawing/2014/main" val="708100788"/>
                  </a:ext>
                </a:extLst>
              </a:tr>
              <a:tr h="281548">
                <a:tc>
                  <a:txBody>
                    <a:bodyPr/>
                    <a:lstStyle/>
                    <a:p>
                      <a:r>
                        <a:rPr lang="en-US" altLang="zh-CN" sz="1400" dirty="0" err="1"/>
                        <a:t>D_real</a:t>
                      </a:r>
                      <a:r>
                        <a:rPr lang="en-US" altLang="zh-CN" sz="1400" dirty="0"/>
                        <a:t>:</a:t>
                      </a:r>
                      <a:endParaRPr lang="zh-CN" altLang="en-US" sz="1400" dirty="0"/>
                    </a:p>
                  </a:txBody>
                  <a:tcPr/>
                </a:tc>
                <a:tc>
                  <a:txBody>
                    <a:bodyPr/>
                    <a:lstStyle/>
                    <a:p>
                      <a:r>
                        <a:rPr lang="en-US" altLang="zh-CN" sz="1400" dirty="0"/>
                        <a:t>0.408</a:t>
                      </a:r>
                      <a:endParaRPr lang="zh-CN" altLang="en-US" sz="1400" dirty="0"/>
                    </a:p>
                  </a:txBody>
                  <a:tcPr/>
                </a:tc>
                <a:extLst>
                  <a:ext uri="{0D108BD9-81ED-4DB2-BD59-A6C34878D82A}">
                    <a16:rowId xmlns:a16="http://schemas.microsoft.com/office/drawing/2014/main" val="4211029992"/>
                  </a:ext>
                </a:extLst>
              </a:tr>
              <a:tr h="281548">
                <a:tc>
                  <a:txBody>
                    <a:bodyPr/>
                    <a:lstStyle/>
                    <a:p>
                      <a:r>
                        <a:rPr lang="en-US" altLang="zh-CN" sz="1400" dirty="0" err="1"/>
                        <a:t>D_fake</a:t>
                      </a:r>
                      <a:r>
                        <a:rPr lang="en-US" altLang="zh-CN" sz="1400" dirty="0"/>
                        <a:t>:</a:t>
                      </a:r>
                      <a:endParaRPr lang="zh-CN" altLang="en-US" sz="1400" dirty="0"/>
                    </a:p>
                  </a:txBody>
                  <a:tcPr/>
                </a:tc>
                <a:tc>
                  <a:txBody>
                    <a:bodyPr/>
                    <a:lstStyle/>
                    <a:p>
                      <a:r>
                        <a:rPr lang="en-US" altLang="zh-CN" sz="1400" dirty="0"/>
                        <a:t>0.694 </a:t>
                      </a:r>
                      <a:endParaRPr lang="zh-CN" altLang="en-US" sz="1400" dirty="0"/>
                    </a:p>
                  </a:txBody>
                  <a:tcPr/>
                </a:tc>
                <a:extLst>
                  <a:ext uri="{0D108BD9-81ED-4DB2-BD59-A6C34878D82A}">
                    <a16:rowId xmlns:a16="http://schemas.microsoft.com/office/drawing/2014/main" val="963004278"/>
                  </a:ext>
                </a:extLst>
              </a:tr>
            </a:tbl>
          </a:graphicData>
        </a:graphic>
      </p:graphicFrame>
      <p:sp>
        <p:nvSpPr>
          <p:cNvPr id="36" name="TextBox 35">
            <a:extLst>
              <a:ext uri="{FF2B5EF4-FFF2-40B4-BE49-F238E27FC236}">
                <a16:creationId xmlns:a16="http://schemas.microsoft.com/office/drawing/2014/main" id="{A05FAD49-5858-4AF0-A194-484375E962E6}"/>
              </a:ext>
            </a:extLst>
          </p:cNvPr>
          <p:cNvSpPr txBox="1"/>
          <p:nvPr/>
        </p:nvSpPr>
        <p:spPr>
          <a:xfrm>
            <a:off x="11074281" y="3074892"/>
            <a:ext cx="534053" cy="276999"/>
          </a:xfrm>
          <a:prstGeom prst="rect">
            <a:avLst/>
          </a:prstGeom>
          <a:noFill/>
        </p:spPr>
        <p:txBody>
          <a:bodyPr wrap="square" rtlCol="0">
            <a:spAutoFit/>
          </a:bodyPr>
          <a:lstStyle/>
          <a:p>
            <a:pPr algn="ctr"/>
            <a:r>
              <a:rPr lang="en-US" altLang="zh-CN" sz="1200" dirty="0"/>
              <a:t>42%</a:t>
            </a:r>
            <a:endParaRPr lang="zh-CN" altLang="en-US" sz="1200" dirty="0"/>
          </a:p>
        </p:txBody>
      </p:sp>
      <p:sp>
        <p:nvSpPr>
          <p:cNvPr id="46" name="TextBox 45">
            <a:extLst>
              <a:ext uri="{FF2B5EF4-FFF2-40B4-BE49-F238E27FC236}">
                <a16:creationId xmlns:a16="http://schemas.microsoft.com/office/drawing/2014/main" id="{FDC04BCF-2AC4-424E-BC09-61F7340EC743}"/>
              </a:ext>
            </a:extLst>
          </p:cNvPr>
          <p:cNvSpPr txBox="1"/>
          <p:nvPr/>
        </p:nvSpPr>
        <p:spPr>
          <a:xfrm>
            <a:off x="11447008" y="3213393"/>
            <a:ext cx="534053" cy="276999"/>
          </a:xfrm>
          <a:prstGeom prst="rect">
            <a:avLst/>
          </a:prstGeom>
          <a:noFill/>
        </p:spPr>
        <p:txBody>
          <a:bodyPr wrap="square" rtlCol="0">
            <a:spAutoFit/>
          </a:bodyPr>
          <a:lstStyle/>
          <a:p>
            <a:pPr algn="ctr"/>
            <a:r>
              <a:rPr lang="en-US" altLang="zh-CN" sz="1200" dirty="0"/>
              <a:t>77%</a:t>
            </a:r>
            <a:endParaRPr lang="zh-CN" altLang="en-US" sz="1200" dirty="0"/>
          </a:p>
        </p:txBody>
      </p:sp>
      <p:sp>
        <p:nvSpPr>
          <p:cNvPr id="47" name="Rectangle 46">
            <a:extLst>
              <a:ext uri="{FF2B5EF4-FFF2-40B4-BE49-F238E27FC236}">
                <a16:creationId xmlns:a16="http://schemas.microsoft.com/office/drawing/2014/main" id="{631F812A-0540-4427-89EE-9CEAB3118FCE}"/>
              </a:ext>
            </a:extLst>
          </p:cNvPr>
          <p:cNvSpPr/>
          <p:nvPr/>
        </p:nvSpPr>
        <p:spPr>
          <a:xfrm>
            <a:off x="2426855" y="455798"/>
            <a:ext cx="8807257" cy="1631216"/>
          </a:xfrm>
          <a:prstGeom prst="rect">
            <a:avLst/>
          </a:prstGeom>
        </p:spPr>
        <p:txBody>
          <a:bodyPr wrap="square">
            <a:spAutoFit/>
          </a:bodyPr>
          <a:lstStyle/>
          <a:p>
            <a:r>
              <a:rPr lang="en-US" altLang="en-US" sz="2000" b="1" dirty="0">
                <a:solidFill>
                  <a:schemeClr val="accent5">
                    <a:lumMod val="10000"/>
                  </a:schemeClr>
                </a:solidFill>
                <a:hlinkClick r:id="rId2" action="ppaction://hlinksldjump"/>
              </a:rPr>
              <a:t>Test 3: Neural Network</a:t>
            </a:r>
            <a:endParaRPr lang="en-US" altLang="en-US" sz="2000" b="1" dirty="0">
              <a:solidFill>
                <a:schemeClr val="accent5">
                  <a:lumMod val="10000"/>
                </a:schemeClr>
              </a:solidFill>
            </a:endParaRPr>
          </a:p>
          <a:p>
            <a:pPr marL="285750" indent="-285750">
              <a:buFont typeface="Arial" panose="020B0604020202020204" pitchFamily="34" charset="0"/>
              <a:buChar char="•"/>
            </a:pPr>
            <a:r>
              <a:rPr lang="en-US" altLang="en-US" sz="1600" dirty="0">
                <a:solidFill>
                  <a:schemeClr val="accent5">
                    <a:lumMod val="10000"/>
                  </a:schemeClr>
                </a:solidFill>
              </a:rPr>
              <a:t>L-shape boxes</a:t>
            </a:r>
          </a:p>
          <a:p>
            <a:pPr marL="285750" indent="-285750">
              <a:buFont typeface="Arial" panose="020B0604020202020204" pitchFamily="34" charset="0"/>
              <a:buChar char="•"/>
            </a:pPr>
            <a:r>
              <a:rPr lang="en-US" altLang="en-US" sz="1600" dirty="0">
                <a:solidFill>
                  <a:schemeClr val="accent5">
                    <a:lumMod val="10000"/>
                  </a:schemeClr>
                </a:solidFill>
              </a:rPr>
              <a:t>Reference: Real + synthesized 2D depth images</a:t>
            </a:r>
          </a:p>
          <a:p>
            <a:pPr marL="285750" indent="-285750">
              <a:buFont typeface="Arial" panose="020B0604020202020204" pitchFamily="34" charset="0"/>
              <a:buChar char="•"/>
            </a:pPr>
            <a:r>
              <a:rPr lang="en-US" altLang="en-US" sz="1600" dirty="0">
                <a:solidFill>
                  <a:schemeClr val="accent5">
                    <a:lumMod val="10000"/>
                  </a:schemeClr>
                </a:solidFill>
              </a:rPr>
              <a:t>400 real data samples + 2400 synthesized data samples</a:t>
            </a:r>
          </a:p>
          <a:p>
            <a:pPr marL="285750" indent="-285750">
              <a:buFont typeface="Arial" panose="020B0604020202020204" pitchFamily="34" charset="0"/>
              <a:buChar char="•"/>
            </a:pPr>
            <a:r>
              <a:rPr lang="en-US" altLang="en-US" sz="1600" dirty="0">
                <a:solidFill>
                  <a:schemeClr val="accent5">
                    <a:lumMod val="10000"/>
                  </a:schemeClr>
                </a:solidFill>
              </a:rPr>
              <a:t>Used 2500 samples for training, 300 for verification</a:t>
            </a:r>
          </a:p>
          <a:p>
            <a:pPr marL="285750" indent="-285750">
              <a:buFont typeface="Arial" panose="020B0604020202020204" pitchFamily="34" charset="0"/>
              <a:buChar char="•"/>
            </a:pPr>
            <a:endParaRPr lang="en-US" altLang="en-US" sz="1600" dirty="0">
              <a:solidFill>
                <a:schemeClr val="accent5">
                  <a:lumMod val="10000"/>
                </a:schemeClr>
              </a:solidFill>
            </a:endParaRPr>
          </a:p>
        </p:txBody>
      </p:sp>
      <p:grpSp>
        <p:nvGrpSpPr>
          <p:cNvPr id="10" name="Group 9">
            <a:extLst>
              <a:ext uri="{FF2B5EF4-FFF2-40B4-BE49-F238E27FC236}">
                <a16:creationId xmlns:a16="http://schemas.microsoft.com/office/drawing/2014/main" id="{60B8DF76-9F4A-4B43-B5EA-595865FF25B1}"/>
              </a:ext>
            </a:extLst>
          </p:cNvPr>
          <p:cNvGrpSpPr/>
          <p:nvPr/>
        </p:nvGrpSpPr>
        <p:grpSpPr>
          <a:xfrm>
            <a:off x="1729593" y="2699940"/>
            <a:ext cx="7337188" cy="4094615"/>
            <a:chOff x="1729593" y="2699940"/>
            <a:chExt cx="7337188" cy="4094615"/>
          </a:xfrm>
        </p:grpSpPr>
        <p:grpSp>
          <p:nvGrpSpPr>
            <p:cNvPr id="2" name="Group 1">
              <a:extLst>
                <a:ext uri="{FF2B5EF4-FFF2-40B4-BE49-F238E27FC236}">
                  <a16:creationId xmlns:a16="http://schemas.microsoft.com/office/drawing/2014/main" id="{483CDB3A-C2AE-4D08-99CD-FC1D56E2682F}"/>
                </a:ext>
              </a:extLst>
            </p:cNvPr>
            <p:cNvGrpSpPr/>
            <p:nvPr/>
          </p:nvGrpSpPr>
          <p:grpSpPr>
            <a:xfrm>
              <a:off x="1729593" y="2699940"/>
              <a:ext cx="7337188" cy="4094615"/>
              <a:chOff x="1729593" y="2699940"/>
              <a:chExt cx="7337188" cy="4094615"/>
            </a:xfrm>
          </p:grpSpPr>
          <p:sp>
            <p:nvSpPr>
              <p:cNvPr id="23" name="TextBox 22">
                <a:extLst>
                  <a:ext uri="{FF2B5EF4-FFF2-40B4-BE49-F238E27FC236}">
                    <a16:creationId xmlns:a16="http://schemas.microsoft.com/office/drawing/2014/main" id="{5AF31FE6-2663-4AF5-8C31-5003B5717374}"/>
                  </a:ext>
                </a:extLst>
              </p:cNvPr>
              <p:cNvSpPr txBox="1"/>
              <p:nvPr/>
            </p:nvSpPr>
            <p:spPr>
              <a:xfrm>
                <a:off x="2064936" y="5140404"/>
                <a:ext cx="1394033" cy="584775"/>
              </a:xfrm>
              <a:prstGeom prst="rect">
                <a:avLst/>
              </a:prstGeom>
              <a:noFill/>
            </p:spPr>
            <p:txBody>
              <a:bodyPr wrap="square" rtlCol="0">
                <a:spAutoFit/>
              </a:bodyPr>
              <a:lstStyle/>
              <a:p>
                <a:r>
                  <a:rPr lang="en-US" altLang="zh-CN" sz="1600" dirty="0"/>
                  <a:t>AI-generated depth images</a:t>
                </a:r>
                <a:endParaRPr lang="zh-CN" altLang="en-US" sz="1600" dirty="0"/>
              </a:p>
            </p:txBody>
          </p:sp>
          <p:sp>
            <p:nvSpPr>
              <p:cNvPr id="31" name="TextBox 30">
                <a:extLst>
                  <a:ext uri="{FF2B5EF4-FFF2-40B4-BE49-F238E27FC236}">
                    <a16:creationId xmlns:a16="http://schemas.microsoft.com/office/drawing/2014/main" id="{542E86E5-ACA6-41D2-936D-A41C951A8EC9}"/>
                  </a:ext>
                </a:extLst>
              </p:cNvPr>
              <p:cNvSpPr txBox="1"/>
              <p:nvPr/>
            </p:nvSpPr>
            <p:spPr>
              <a:xfrm>
                <a:off x="2145636" y="3510851"/>
                <a:ext cx="1425962" cy="584775"/>
              </a:xfrm>
              <a:prstGeom prst="rect">
                <a:avLst/>
              </a:prstGeom>
              <a:noFill/>
            </p:spPr>
            <p:txBody>
              <a:bodyPr wrap="square" rtlCol="0">
                <a:spAutoFit/>
              </a:bodyPr>
              <a:lstStyle/>
              <a:p>
                <a:r>
                  <a:rPr lang="en-US" altLang="zh-CN" sz="1600" dirty="0"/>
                  <a:t>True depth images</a:t>
                </a:r>
                <a:endParaRPr lang="zh-CN" altLang="en-US" sz="1600" dirty="0"/>
              </a:p>
            </p:txBody>
          </p:sp>
          <p:grpSp>
            <p:nvGrpSpPr>
              <p:cNvPr id="39" name="Group 38">
                <a:extLst>
                  <a:ext uri="{FF2B5EF4-FFF2-40B4-BE49-F238E27FC236}">
                    <a16:creationId xmlns:a16="http://schemas.microsoft.com/office/drawing/2014/main" id="{4D8BDE3E-A619-40E8-85B9-C0ED4EA6F507}"/>
                  </a:ext>
                </a:extLst>
              </p:cNvPr>
              <p:cNvGrpSpPr/>
              <p:nvPr/>
            </p:nvGrpSpPr>
            <p:grpSpPr>
              <a:xfrm>
                <a:off x="3915250" y="2832635"/>
                <a:ext cx="4667961" cy="338554"/>
                <a:chOff x="3720826" y="2420887"/>
                <a:chExt cx="4667961" cy="338554"/>
              </a:xfrm>
            </p:grpSpPr>
            <p:sp>
              <p:nvSpPr>
                <p:cNvPr id="13" name="TextBox 12">
                  <a:extLst>
                    <a:ext uri="{FF2B5EF4-FFF2-40B4-BE49-F238E27FC236}">
                      <a16:creationId xmlns:a16="http://schemas.microsoft.com/office/drawing/2014/main" id="{CB413CD9-B965-460A-A3C6-BCCB135DF9D8}"/>
                    </a:ext>
                  </a:extLst>
                </p:cNvPr>
                <p:cNvSpPr txBox="1"/>
                <p:nvPr/>
              </p:nvSpPr>
              <p:spPr>
                <a:xfrm>
                  <a:off x="3720826" y="2420887"/>
                  <a:ext cx="1068106" cy="338554"/>
                </a:xfrm>
                <a:prstGeom prst="rect">
                  <a:avLst/>
                </a:prstGeom>
                <a:noFill/>
              </p:spPr>
              <p:txBody>
                <a:bodyPr wrap="square" rtlCol="0">
                  <a:spAutoFit/>
                </a:bodyPr>
                <a:lstStyle/>
                <a:p>
                  <a:pPr algn="ctr"/>
                  <a:r>
                    <a:rPr lang="en-US" altLang="zh-CN" sz="1600" dirty="0"/>
                    <a:t>Good</a:t>
                  </a:r>
                  <a:endParaRPr lang="zh-CN" altLang="en-US" sz="1600" dirty="0"/>
                </a:p>
              </p:txBody>
            </p:sp>
            <p:sp>
              <p:nvSpPr>
                <p:cNvPr id="21" name="TextBox 20">
                  <a:extLst>
                    <a:ext uri="{FF2B5EF4-FFF2-40B4-BE49-F238E27FC236}">
                      <a16:creationId xmlns:a16="http://schemas.microsoft.com/office/drawing/2014/main" id="{9DA2D42E-D3F8-46E1-8510-B00BC3648BBC}"/>
                    </a:ext>
                  </a:extLst>
                </p:cNvPr>
                <p:cNvSpPr txBox="1"/>
                <p:nvPr/>
              </p:nvSpPr>
              <p:spPr>
                <a:xfrm>
                  <a:off x="7320681" y="2420887"/>
                  <a:ext cx="1068106" cy="338554"/>
                </a:xfrm>
                <a:prstGeom prst="rect">
                  <a:avLst/>
                </a:prstGeom>
                <a:noFill/>
              </p:spPr>
              <p:txBody>
                <a:bodyPr wrap="square" rtlCol="0">
                  <a:spAutoFit/>
                </a:bodyPr>
                <a:lstStyle/>
                <a:p>
                  <a:pPr algn="ctr"/>
                  <a:r>
                    <a:rPr lang="en-US" altLang="zh-CN" sz="1600" dirty="0"/>
                    <a:t>Bad</a:t>
                  </a:r>
                  <a:endParaRPr lang="zh-CN" altLang="en-US" dirty="0"/>
                </a:p>
              </p:txBody>
            </p:sp>
            <p:sp>
              <p:nvSpPr>
                <p:cNvPr id="33" name="TextBox 32">
                  <a:extLst>
                    <a:ext uri="{FF2B5EF4-FFF2-40B4-BE49-F238E27FC236}">
                      <a16:creationId xmlns:a16="http://schemas.microsoft.com/office/drawing/2014/main" id="{8EBEE1FE-8A5A-4991-8CE2-2CB7CEC94C0E}"/>
                    </a:ext>
                  </a:extLst>
                </p:cNvPr>
                <p:cNvSpPr txBox="1"/>
                <p:nvPr/>
              </p:nvSpPr>
              <p:spPr>
                <a:xfrm>
                  <a:off x="5440235" y="2420887"/>
                  <a:ext cx="1306980" cy="338554"/>
                </a:xfrm>
                <a:prstGeom prst="rect">
                  <a:avLst/>
                </a:prstGeom>
                <a:noFill/>
              </p:spPr>
              <p:txBody>
                <a:bodyPr wrap="square" rtlCol="0">
                  <a:spAutoFit/>
                </a:bodyPr>
                <a:lstStyle/>
                <a:p>
                  <a:pPr algn="ctr"/>
                  <a:r>
                    <a:rPr lang="en-US" altLang="zh-CN" sz="1600" dirty="0"/>
                    <a:t>Acceptable </a:t>
                  </a:r>
                  <a:endParaRPr lang="zh-CN" altLang="en-US" sz="1600" dirty="0"/>
                </a:p>
              </p:txBody>
            </p:sp>
          </p:grpSp>
          <p:sp>
            <p:nvSpPr>
              <p:cNvPr id="41" name="TextBox 40">
                <a:extLst>
                  <a:ext uri="{FF2B5EF4-FFF2-40B4-BE49-F238E27FC236}">
                    <a16:creationId xmlns:a16="http://schemas.microsoft.com/office/drawing/2014/main" id="{108979F2-5604-4CDE-ABE1-AA85851ED2B1}"/>
                  </a:ext>
                </a:extLst>
              </p:cNvPr>
              <p:cNvSpPr txBox="1"/>
              <p:nvPr/>
            </p:nvSpPr>
            <p:spPr>
              <a:xfrm>
                <a:off x="1729593" y="2699940"/>
                <a:ext cx="2258049" cy="369332"/>
              </a:xfrm>
              <a:prstGeom prst="rect">
                <a:avLst/>
              </a:prstGeom>
              <a:noFill/>
            </p:spPr>
            <p:txBody>
              <a:bodyPr wrap="square" rtlCol="0">
                <a:spAutoFit/>
              </a:bodyPr>
              <a:lstStyle/>
              <a:p>
                <a:pPr algn="ctr"/>
                <a:r>
                  <a:rPr lang="en-US" altLang="zh-CN" dirty="0"/>
                  <a:t>Examples of results:</a:t>
                </a:r>
                <a:endParaRPr lang="zh-CN" altLang="en-US" dirty="0"/>
              </a:p>
            </p:txBody>
          </p:sp>
          <p:sp>
            <p:nvSpPr>
              <p:cNvPr id="42" name="Rectangle 41">
                <a:extLst>
                  <a:ext uri="{FF2B5EF4-FFF2-40B4-BE49-F238E27FC236}">
                    <a16:creationId xmlns:a16="http://schemas.microsoft.com/office/drawing/2014/main" id="{1DF59C73-8725-47F5-BBCA-6169BAFF27BF}"/>
                  </a:ext>
                </a:extLst>
              </p:cNvPr>
              <p:cNvSpPr/>
              <p:nvPr/>
            </p:nvSpPr>
            <p:spPr>
              <a:xfrm>
                <a:off x="1988892" y="4668890"/>
                <a:ext cx="7004796" cy="162955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43" name="TextBox 42">
                <a:extLst>
                  <a:ext uri="{FF2B5EF4-FFF2-40B4-BE49-F238E27FC236}">
                    <a16:creationId xmlns:a16="http://schemas.microsoft.com/office/drawing/2014/main" id="{7BE5C751-706E-4D20-9C67-226C32732D98}"/>
                  </a:ext>
                </a:extLst>
              </p:cNvPr>
              <p:cNvSpPr txBox="1"/>
              <p:nvPr/>
            </p:nvSpPr>
            <p:spPr>
              <a:xfrm>
                <a:off x="3608553" y="6332890"/>
                <a:ext cx="1689208" cy="461665"/>
              </a:xfrm>
              <a:prstGeom prst="rect">
                <a:avLst/>
              </a:prstGeom>
              <a:noFill/>
            </p:spPr>
            <p:txBody>
              <a:bodyPr wrap="square" rtlCol="0">
                <a:spAutoFit/>
              </a:bodyPr>
              <a:lstStyle/>
              <a:p>
                <a:pPr algn="ctr"/>
                <a:r>
                  <a:rPr lang="en-US" altLang="zh-CN" sz="1200" dirty="0"/>
                  <a:t>Matched in color, size and orientation</a:t>
                </a:r>
                <a:endParaRPr lang="zh-CN" altLang="en-US" sz="1200" dirty="0"/>
              </a:p>
            </p:txBody>
          </p:sp>
          <p:sp>
            <p:nvSpPr>
              <p:cNvPr id="44" name="TextBox 43">
                <a:extLst>
                  <a:ext uri="{FF2B5EF4-FFF2-40B4-BE49-F238E27FC236}">
                    <a16:creationId xmlns:a16="http://schemas.microsoft.com/office/drawing/2014/main" id="{57EACD30-9E44-438F-B975-0F9DC2E673AD}"/>
                  </a:ext>
                </a:extLst>
              </p:cNvPr>
              <p:cNvSpPr txBox="1"/>
              <p:nvPr/>
            </p:nvSpPr>
            <p:spPr>
              <a:xfrm>
                <a:off x="5422598" y="6327539"/>
                <a:ext cx="1731101" cy="461665"/>
              </a:xfrm>
              <a:prstGeom prst="rect">
                <a:avLst/>
              </a:prstGeom>
              <a:noFill/>
            </p:spPr>
            <p:txBody>
              <a:bodyPr wrap="square" rtlCol="0">
                <a:spAutoFit/>
              </a:bodyPr>
              <a:lstStyle/>
              <a:p>
                <a:pPr algn="ctr"/>
                <a:r>
                  <a:rPr lang="en-US" altLang="zh-CN" sz="1200" dirty="0"/>
                  <a:t>Similar in color, size and orientation</a:t>
                </a:r>
                <a:endParaRPr lang="zh-CN" altLang="en-US" sz="1200" dirty="0"/>
              </a:p>
            </p:txBody>
          </p:sp>
          <p:sp>
            <p:nvSpPr>
              <p:cNvPr id="45" name="TextBox 44">
                <a:extLst>
                  <a:ext uri="{FF2B5EF4-FFF2-40B4-BE49-F238E27FC236}">
                    <a16:creationId xmlns:a16="http://schemas.microsoft.com/office/drawing/2014/main" id="{D362BD4E-234D-4238-82BF-8AEC7181A841}"/>
                  </a:ext>
                </a:extLst>
              </p:cNvPr>
              <p:cNvSpPr txBox="1"/>
              <p:nvPr/>
            </p:nvSpPr>
            <p:spPr>
              <a:xfrm>
                <a:off x="7278536" y="6331681"/>
                <a:ext cx="1788245" cy="461665"/>
              </a:xfrm>
              <a:prstGeom prst="rect">
                <a:avLst/>
              </a:prstGeom>
              <a:noFill/>
            </p:spPr>
            <p:txBody>
              <a:bodyPr wrap="square" rtlCol="0">
                <a:spAutoFit/>
              </a:bodyPr>
              <a:lstStyle/>
              <a:p>
                <a:pPr algn="ctr"/>
                <a:r>
                  <a:rPr lang="en-US" altLang="zh-CN" sz="1200" dirty="0"/>
                  <a:t>Wrong color, size and orientation</a:t>
                </a:r>
                <a:endParaRPr lang="zh-CN" altLang="en-US" sz="1200" dirty="0"/>
              </a:p>
            </p:txBody>
          </p:sp>
          <p:pic>
            <p:nvPicPr>
              <p:cNvPr id="26" name="Picture 25">
                <a:extLst>
                  <a:ext uri="{FF2B5EF4-FFF2-40B4-BE49-F238E27FC236}">
                    <a16:creationId xmlns:a16="http://schemas.microsoft.com/office/drawing/2014/main" id="{0D92DAA8-19C2-4D33-A54E-7870449AE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44111" y="4751833"/>
                <a:ext cx="1468414" cy="1468414"/>
              </a:xfrm>
              <a:prstGeom prst="rect">
                <a:avLst/>
              </a:prstGeom>
            </p:spPr>
          </p:pic>
          <p:pic>
            <p:nvPicPr>
              <p:cNvPr id="48" name="Picture 47">
                <a:extLst>
                  <a:ext uri="{FF2B5EF4-FFF2-40B4-BE49-F238E27FC236}">
                    <a16:creationId xmlns:a16="http://schemas.microsoft.com/office/drawing/2014/main" id="{7B23DA95-C1F8-49DD-9750-24C96F3F57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14952" y="4746595"/>
                <a:ext cx="1468412" cy="1468412"/>
              </a:xfrm>
              <a:prstGeom prst="rect">
                <a:avLst/>
              </a:prstGeom>
            </p:spPr>
          </p:pic>
          <p:pic>
            <p:nvPicPr>
              <p:cNvPr id="52" name="Picture 51">
                <a:extLst>
                  <a:ext uri="{FF2B5EF4-FFF2-40B4-BE49-F238E27FC236}">
                    <a16:creationId xmlns:a16="http://schemas.microsoft.com/office/drawing/2014/main" id="{E60474A9-77C8-4841-951D-1828C5051853}"/>
                  </a:ext>
                </a:extLst>
              </p:cNvPr>
              <p:cNvPicPr>
                <a:picLocks noChangeAspect="1"/>
              </p:cNvPicPr>
              <p:nvPr/>
            </p:nvPicPr>
            <p:blipFill rotWithShape="1">
              <a:blip r:embed="rId5">
                <a:extLst>
                  <a:ext uri="{28A0092B-C50C-407E-A947-70E740481C1C}">
                    <a14:useLocalDpi xmlns:a14="http://schemas.microsoft.com/office/drawing/2010/main" val="0"/>
                  </a:ext>
                </a:extLst>
              </a:blip>
              <a:srcRect t="5389" r="5388"/>
              <a:stretch/>
            </p:blipFill>
            <p:spPr>
              <a:xfrm>
                <a:off x="5544111" y="3130722"/>
                <a:ext cx="1468414" cy="1468414"/>
              </a:xfrm>
              <a:prstGeom prst="rect">
                <a:avLst/>
              </a:prstGeom>
            </p:spPr>
          </p:pic>
          <p:pic>
            <p:nvPicPr>
              <p:cNvPr id="54" name="Picture 53">
                <a:extLst>
                  <a:ext uri="{FF2B5EF4-FFF2-40B4-BE49-F238E27FC236}">
                    <a16:creationId xmlns:a16="http://schemas.microsoft.com/office/drawing/2014/main" id="{9B7D9304-78CD-41B8-85E4-1D0F3A6827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04805" y="3112898"/>
                <a:ext cx="1492060" cy="1492060"/>
              </a:xfrm>
              <a:prstGeom prst="rect">
                <a:avLst/>
              </a:prstGeom>
            </p:spPr>
          </p:pic>
          <p:pic>
            <p:nvPicPr>
              <p:cNvPr id="56" name="Picture 55">
                <a:extLst>
                  <a:ext uri="{FF2B5EF4-FFF2-40B4-BE49-F238E27FC236}">
                    <a16:creationId xmlns:a16="http://schemas.microsoft.com/office/drawing/2014/main" id="{A86B7140-9A76-4D2E-B7C9-8BDEE596C4D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773272" y="4746595"/>
                <a:ext cx="1468413" cy="1468413"/>
              </a:xfrm>
              <a:prstGeom prst="rect">
                <a:avLst/>
              </a:prstGeom>
            </p:spPr>
          </p:pic>
        </p:grpSp>
        <p:pic>
          <p:nvPicPr>
            <p:cNvPr id="9" name="Picture 8">
              <a:extLst>
                <a:ext uri="{FF2B5EF4-FFF2-40B4-BE49-F238E27FC236}">
                  <a16:creationId xmlns:a16="http://schemas.microsoft.com/office/drawing/2014/main" id="{2CECF374-3B7D-4ECB-8DAA-D6698DD2D36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73271" y="3117921"/>
              <a:ext cx="1468414" cy="1468414"/>
            </a:xfrm>
            <a:prstGeom prst="rect">
              <a:avLst/>
            </a:prstGeom>
          </p:spPr>
        </p:pic>
      </p:grpSp>
    </p:spTree>
    <p:extLst>
      <p:ext uri="{BB962C8B-B14F-4D97-AF65-F5344CB8AC3E}">
        <p14:creationId xmlns:p14="http://schemas.microsoft.com/office/powerpoint/2010/main" val="116331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8FF6EA7-891B-467C-AFFB-6983B190D400}"/>
              </a:ext>
            </a:extLst>
          </p:cNvPr>
          <p:cNvSpPr txBox="1">
            <a:spLocks/>
          </p:cNvSpPr>
          <p:nvPr/>
        </p:nvSpPr>
        <p:spPr>
          <a:xfrm rot="17684178">
            <a:off x="-552342" y="3194259"/>
            <a:ext cx="3514195"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altLang="zh-CN" sz="3600" dirty="0">
                <a:solidFill>
                  <a:schemeClr val="accent5">
                    <a:lumMod val="10000"/>
                  </a:schemeClr>
                </a:solidFill>
                <a:latin typeface="+mn-lt"/>
                <a:ea typeface="+mn-ea"/>
                <a:cs typeface="+mn-cs"/>
              </a:rPr>
              <a:t>Validation</a:t>
            </a:r>
            <a:r>
              <a:rPr lang="en-US" altLang="zh-CN" sz="3200" dirty="0">
                <a:solidFill>
                  <a:schemeClr val="accent5">
                    <a:lumMod val="10000"/>
                  </a:schemeClr>
                </a:solidFill>
                <a:latin typeface="+mn-lt"/>
                <a:ea typeface="+mn-ea"/>
                <a:cs typeface="+mn-cs"/>
              </a:rPr>
              <a:t> </a:t>
            </a:r>
            <a:r>
              <a:rPr lang="en-US" altLang="zh-CN" sz="3600" dirty="0">
                <a:solidFill>
                  <a:schemeClr val="accent5">
                    <a:lumMod val="10000"/>
                  </a:schemeClr>
                </a:solidFill>
                <a:latin typeface="+mn-lt"/>
                <a:ea typeface="+mn-ea"/>
                <a:cs typeface="+mn-cs"/>
              </a:rPr>
              <a:t>Data</a:t>
            </a:r>
            <a:r>
              <a:rPr lang="en-US" altLang="zh-CN" sz="3200" dirty="0">
                <a:solidFill>
                  <a:schemeClr val="accent5">
                    <a:lumMod val="10000"/>
                  </a:schemeClr>
                </a:solidFill>
                <a:latin typeface="+mn-lt"/>
                <a:ea typeface="+mn-ea"/>
                <a:cs typeface="+mn-cs"/>
              </a:rPr>
              <a:t> </a:t>
            </a:r>
            <a:br>
              <a:rPr lang="en-US" altLang="zh-CN" sz="3200" dirty="0">
                <a:solidFill>
                  <a:schemeClr val="accent5">
                    <a:lumMod val="10000"/>
                  </a:schemeClr>
                </a:solidFill>
                <a:latin typeface="+mn-lt"/>
                <a:ea typeface="+mn-ea"/>
                <a:cs typeface="+mn-cs"/>
              </a:rPr>
            </a:br>
            <a:r>
              <a:rPr lang="en-US" altLang="zh-CN" sz="2400" dirty="0">
                <a:solidFill>
                  <a:schemeClr val="accent5">
                    <a:lumMod val="10000"/>
                  </a:schemeClr>
                </a:solidFill>
                <a:latin typeface="+mn-lt"/>
                <a:ea typeface="+mn-ea"/>
                <a:cs typeface="+mn-cs"/>
              </a:rPr>
              <a:t>– Drone</a:t>
            </a:r>
            <a:endParaRPr lang="zh-CN" altLang="en-US" sz="3200" dirty="0">
              <a:solidFill>
                <a:schemeClr val="accent5">
                  <a:lumMod val="10000"/>
                </a:schemeClr>
              </a:solidFill>
              <a:latin typeface="+mn-lt"/>
              <a:ea typeface="+mn-ea"/>
              <a:cs typeface="+mn-cs"/>
            </a:endParaRPr>
          </a:p>
        </p:txBody>
      </p:sp>
      <p:grpSp>
        <p:nvGrpSpPr>
          <p:cNvPr id="13" name="Group 12">
            <a:extLst>
              <a:ext uri="{FF2B5EF4-FFF2-40B4-BE49-F238E27FC236}">
                <a16:creationId xmlns:a16="http://schemas.microsoft.com/office/drawing/2014/main" id="{D47A2DC9-0A70-428D-A879-C70C15469D29}"/>
              </a:ext>
            </a:extLst>
          </p:cNvPr>
          <p:cNvGrpSpPr/>
          <p:nvPr/>
        </p:nvGrpSpPr>
        <p:grpSpPr>
          <a:xfrm>
            <a:off x="1275319" y="-3732"/>
            <a:ext cx="10916680" cy="6861732"/>
            <a:chOff x="1275319" y="-3732"/>
            <a:chExt cx="10916680" cy="6861732"/>
          </a:xfrm>
        </p:grpSpPr>
        <p:sp>
          <p:nvSpPr>
            <p:cNvPr id="14" name="Right Triangle 13">
              <a:extLst>
                <a:ext uri="{FF2B5EF4-FFF2-40B4-BE49-F238E27FC236}">
                  <a16:creationId xmlns:a16="http://schemas.microsoft.com/office/drawing/2014/main" id="{EABAAC1F-5AB4-47B0-95AF-EA8568FA0223}"/>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FBC72937-9472-47E3-AA51-0286512BBF42}"/>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grpSp>
      <p:graphicFrame>
        <p:nvGraphicFramePr>
          <p:cNvPr id="6" name="Table 10">
            <a:extLst>
              <a:ext uri="{FF2B5EF4-FFF2-40B4-BE49-F238E27FC236}">
                <a16:creationId xmlns:a16="http://schemas.microsoft.com/office/drawing/2014/main" id="{3ECF06D7-2F43-4E9C-B444-4CD6109295AF}"/>
              </a:ext>
            </a:extLst>
          </p:cNvPr>
          <p:cNvGraphicFramePr>
            <a:graphicFrameLocks noGrp="1"/>
          </p:cNvGraphicFramePr>
          <p:nvPr>
            <p:extLst>
              <p:ext uri="{D42A27DB-BD31-4B8C-83A1-F6EECF244321}">
                <p14:modId xmlns:p14="http://schemas.microsoft.com/office/powerpoint/2010/main" val="558870506"/>
              </p:ext>
            </p:extLst>
          </p:nvPr>
        </p:nvGraphicFramePr>
        <p:xfrm>
          <a:off x="2205027" y="3345422"/>
          <a:ext cx="2961768" cy="2468880"/>
        </p:xfrm>
        <a:graphic>
          <a:graphicData uri="http://schemas.openxmlformats.org/drawingml/2006/table">
            <a:tbl>
              <a:tblPr firstRow="1" bandRow="1">
                <a:tableStyleId>{5C22544A-7EE6-4342-B048-85BDC9FD1C3A}</a:tableStyleId>
              </a:tblPr>
              <a:tblGrid>
                <a:gridCol w="1480884">
                  <a:extLst>
                    <a:ext uri="{9D8B030D-6E8A-4147-A177-3AD203B41FA5}">
                      <a16:colId xmlns:a16="http://schemas.microsoft.com/office/drawing/2014/main" val="1776559322"/>
                    </a:ext>
                  </a:extLst>
                </a:gridCol>
                <a:gridCol w="1480884">
                  <a:extLst>
                    <a:ext uri="{9D8B030D-6E8A-4147-A177-3AD203B41FA5}">
                      <a16:colId xmlns:a16="http://schemas.microsoft.com/office/drawing/2014/main" val="1829139513"/>
                    </a:ext>
                  </a:extLst>
                </a:gridCol>
              </a:tblGrid>
              <a:tr h="229343">
                <a:tc>
                  <a:txBody>
                    <a:bodyPr/>
                    <a:lstStyle/>
                    <a:p>
                      <a:pPr algn="ctr"/>
                      <a:r>
                        <a:rPr lang="en-US" altLang="zh-CN" dirty="0"/>
                        <a:t>Time </a:t>
                      </a:r>
                    </a:p>
                    <a:p>
                      <a:pPr algn="ctr"/>
                      <a:r>
                        <a:rPr lang="en-US" altLang="zh-CN" dirty="0"/>
                        <a:t>(min)</a:t>
                      </a:r>
                      <a:endParaRPr lang="zh-CN" altLang="en-US" dirty="0"/>
                    </a:p>
                  </a:txBody>
                  <a:tcPr/>
                </a:tc>
                <a:tc>
                  <a:txBody>
                    <a:bodyPr/>
                    <a:lstStyle/>
                    <a:p>
                      <a:pPr algn="ctr"/>
                      <a:r>
                        <a:rPr lang="en-US" altLang="zh-CN" dirty="0"/>
                        <a:t>Battery</a:t>
                      </a:r>
                    </a:p>
                    <a:p>
                      <a:pPr algn="ctr"/>
                      <a:r>
                        <a:rPr lang="en-US" altLang="zh-CN" dirty="0"/>
                        <a:t>Voltage (V)</a:t>
                      </a:r>
                      <a:endParaRPr lang="zh-CN" altLang="en-US" dirty="0"/>
                    </a:p>
                  </a:txBody>
                  <a:tcPr/>
                </a:tc>
                <a:extLst>
                  <a:ext uri="{0D108BD9-81ED-4DB2-BD59-A6C34878D82A}">
                    <a16:rowId xmlns:a16="http://schemas.microsoft.com/office/drawing/2014/main" val="1183402335"/>
                  </a:ext>
                </a:extLst>
              </a:tr>
              <a:tr h="229343">
                <a:tc>
                  <a:txBody>
                    <a:bodyPr/>
                    <a:lstStyle/>
                    <a:p>
                      <a:pPr algn="ctr"/>
                      <a:r>
                        <a:rPr lang="en-US" altLang="zh-CN" dirty="0"/>
                        <a:t>0</a:t>
                      </a:r>
                      <a:endParaRPr lang="zh-CN" altLang="en-US" dirty="0"/>
                    </a:p>
                  </a:txBody>
                  <a:tcPr/>
                </a:tc>
                <a:tc>
                  <a:txBody>
                    <a:bodyPr/>
                    <a:lstStyle/>
                    <a:p>
                      <a:pPr algn="ctr"/>
                      <a:r>
                        <a:rPr lang="en-US" altLang="zh-CN" dirty="0"/>
                        <a:t>12.53</a:t>
                      </a:r>
                      <a:endParaRPr lang="zh-CN" altLang="en-US" dirty="0"/>
                    </a:p>
                  </a:txBody>
                  <a:tcPr/>
                </a:tc>
                <a:extLst>
                  <a:ext uri="{0D108BD9-81ED-4DB2-BD59-A6C34878D82A}">
                    <a16:rowId xmlns:a16="http://schemas.microsoft.com/office/drawing/2014/main" val="378126847"/>
                  </a:ext>
                </a:extLst>
              </a:tr>
              <a:tr h="229343">
                <a:tc>
                  <a:txBody>
                    <a:bodyPr/>
                    <a:lstStyle/>
                    <a:p>
                      <a:pPr algn="ctr"/>
                      <a:r>
                        <a:rPr lang="en-US" altLang="zh-CN" dirty="0"/>
                        <a:t>5</a:t>
                      </a:r>
                      <a:endParaRPr lang="zh-CN" altLang="en-US" dirty="0"/>
                    </a:p>
                  </a:txBody>
                  <a:tcPr/>
                </a:tc>
                <a:tc>
                  <a:txBody>
                    <a:bodyPr/>
                    <a:lstStyle/>
                    <a:p>
                      <a:pPr algn="ctr"/>
                      <a:r>
                        <a:rPr lang="en-US" altLang="zh-CN" dirty="0"/>
                        <a:t>12.46</a:t>
                      </a:r>
                      <a:endParaRPr lang="zh-CN" altLang="en-US" dirty="0"/>
                    </a:p>
                  </a:txBody>
                  <a:tcPr/>
                </a:tc>
                <a:extLst>
                  <a:ext uri="{0D108BD9-81ED-4DB2-BD59-A6C34878D82A}">
                    <a16:rowId xmlns:a16="http://schemas.microsoft.com/office/drawing/2014/main" val="1947775143"/>
                  </a:ext>
                </a:extLst>
              </a:tr>
              <a:tr h="229343">
                <a:tc>
                  <a:txBody>
                    <a:bodyPr/>
                    <a:lstStyle/>
                    <a:p>
                      <a:pPr algn="ctr"/>
                      <a:r>
                        <a:rPr lang="en-US" altLang="zh-CN" b="1" dirty="0"/>
                        <a:t>10</a:t>
                      </a:r>
                      <a:endParaRPr lang="zh-CN" altLang="en-US" b="1" dirty="0"/>
                    </a:p>
                  </a:txBody>
                  <a:tcPr/>
                </a:tc>
                <a:tc>
                  <a:txBody>
                    <a:bodyPr/>
                    <a:lstStyle/>
                    <a:p>
                      <a:pPr algn="ctr"/>
                      <a:r>
                        <a:rPr lang="en-US" altLang="zh-CN" b="1" dirty="0"/>
                        <a:t>12.35</a:t>
                      </a:r>
                      <a:endParaRPr lang="zh-CN" altLang="en-US" b="1" dirty="0"/>
                    </a:p>
                  </a:txBody>
                  <a:tcPr/>
                </a:tc>
                <a:extLst>
                  <a:ext uri="{0D108BD9-81ED-4DB2-BD59-A6C34878D82A}">
                    <a16:rowId xmlns:a16="http://schemas.microsoft.com/office/drawing/2014/main" val="1008117862"/>
                  </a:ext>
                </a:extLst>
              </a:tr>
              <a:tr h="229343">
                <a:tc>
                  <a:txBody>
                    <a:bodyPr/>
                    <a:lstStyle/>
                    <a:p>
                      <a:pPr algn="ctr"/>
                      <a:r>
                        <a:rPr lang="en-US" altLang="zh-CN" b="0" dirty="0"/>
                        <a:t>15</a:t>
                      </a:r>
                      <a:endParaRPr lang="zh-CN" altLang="en-US" b="0" dirty="0"/>
                    </a:p>
                  </a:txBody>
                  <a:tcPr/>
                </a:tc>
                <a:tc>
                  <a:txBody>
                    <a:bodyPr/>
                    <a:lstStyle/>
                    <a:p>
                      <a:pPr algn="ctr"/>
                      <a:r>
                        <a:rPr lang="en-US" altLang="zh-CN" b="0" dirty="0"/>
                        <a:t>11.72</a:t>
                      </a:r>
                      <a:endParaRPr lang="zh-CN" altLang="en-US" b="0" dirty="0"/>
                    </a:p>
                  </a:txBody>
                  <a:tcPr/>
                </a:tc>
                <a:extLst>
                  <a:ext uri="{0D108BD9-81ED-4DB2-BD59-A6C34878D82A}">
                    <a16:rowId xmlns:a16="http://schemas.microsoft.com/office/drawing/2014/main" val="3755219120"/>
                  </a:ext>
                </a:extLst>
              </a:tr>
              <a:tr h="229343">
                <a:tc>
                  <a:txBody>
                    <a:bodyPr/>
                    <a:lstStyle/>
                    <a:p>
                      <a:pPr algn="ctr"/>
                      <a:r>
                        <a:rPr lang="en-US" altLang="zh-CN" dirty="0"/>
                        <a:t>20</a:t>
                      </a:r>
                      <a:endParaRPr lang="zh-CN" altLang="en-US" dirty="0"/>
                    </a:p>
                  </a:txBody>
                  <a:tcPr/>
                </a:tc>
                <a:tc>
                  <a:txBody>
                    <a:bodyPr/>
                    <a:lstStyle/>
                    <a:p>
                      <a:pPr algn="ctr"/>
                      <a:r>
                        <a:rPr lang="en-US" altLang="zh-CN" dirty="0"/>
                        <a:t>11.15</a:t>
                      </a:r>
                      <a:endParaRPr lang="zh-CN" altLang="en-US" dirty="0"/>
                    </a:p>
                  </a:txBody>
                  <a:tcPr/>
                </a:tc>
                <a:extLst>
                  <a:ext uri="{0D108BD9-81ED-4DB2-BD59-A6C34878D82A}">
                    <a16:rowId xmlns:a16="http://schemas.microsoft.com/office/drawing/2014/main" val="598653146"/>
                  </a:ext>
                </a:extLst>
              </a:tr>
            </a:tbl>
          </a:graphicData>
        </a:graphic>
      </p:graphicFrame>
      <p:sp>
        <p:nvSpPr>
          <p:cNvPr id="11" name="TextBox 10">
            <a:extLst>
              <a:ext uri="{FF2B5EF4-FFF2-40B4-BE49-F238E27FC236}">
                <a16:creationId xmlns:a16="http://schemas.microsoft.com/office/drawing/2014/main" id="{182CA479-3AE1-4F47-BE74-BAA84E97215C}"/>
              </a:ext>
            </a:extLst>
          </p:cNvPr>
          <p:cNvSpPr txBox="1"/>
          <p:nvPr/>
        </p:nvSpPr>
        <p:spPr>
          <a:xfrm>
            <a:off x="2155563" y="3007869"/>
            <a:ext cx="2342413" cy="369332"/>
          </a:xfrm>
          <a:prstGeom prst="rect">
            <a:avLst/>
          </a:prstGeom>
          <a:noFill/>
        </p:spPr>
        <p:txBody>
          <a:bodyPr wrap="square" rtlCol="0">
            <a:spAutoFit/>
          </a:bodyPr>
          <a:lstStyle/>
          <a:p>
            <a:r>
              <a:rPr lang="en-US" altLang="zh-CN" b="1" dirty="0"/>
              <a:t>50% Throttle</a:t>
            </a:r>
            <a:endParaRPr lang="zh-CN" altLang="en-US" b="1" dirty="0"/>
          </a:p>
        </p:txBody>
      </p:sp>
      <p:sp>
        <p:nvSpPr>
          <p:cNvPr id="20" name="TextBox 19">
            <a:extLst>
              <a:ext uri="{FF2B5EF4-FFF2-40B4-BE49-F238E27FC236}">
                <a16:creationId xmlns:a16="http://schemas.microsoft.com/office/drawing/2014/main" id="{F7C15FAA-C387-45A8-816C-D9EDBD745F77}"/>
              </a:ext>
            </a:extLst>
          </p:cNvPr>
          <p:cNvSpPr txBox="1"/>
          <p:nvPr/>
        </p:nvSpPr>
        <p:spPr>
          <a:xfrm>
            <a:off x="5404615" y="3007869"/>
            <a:ext cx="2342413" cy="369332"/>
          </a:xfrm>
          <a:prstGeom prst="rect">
            <a:avLst/>
          </a:prstGeom>
          <a:noFill/>
        </p:spPr>
        <p:txBody>
          <a:bodyPr wrap="square" rtlCol="0">
            <a:spAutoFit/>
          </a:bodyPr>
          <a:lstStyle/>
          <a:p>
            <a:r>
              <a:rPr lang="en-US" altLang="zh-CN" b="1" dirty="0"/>
              <a:t>75% Throttle</a:t>
            </a:r>
            <a:endParaRPr lang="zh-CN" altLang="en-US" b="1" dirty="0"/>
          </a:p>
        </p:txBody>
      </p:sp>
      <p:sp>
        <p:nvSpPr>
          <p:cNvPr id="21" name="TextBox 20">
            <a:extLst>
              <a:ext uri="{FF2B5EF4-FFF2-40B4-BE49-F238E27FC236}">
                <a16:creationId xmlns:a16="http://schemas.microsoft.com/office/drawing/2014/main" id="{BDB21729-2188-45CC-822D-C4A098C54855}"/>
              </a:ext>
            </a:extLst>
          </p:cNvPr>
          <p:cNvSpPr txBox="1"/>
          <p:nvPr/>
        </p:nvSpPr>
        <p:spPr>
          <a:xfrm>
            <a:off x="8644831" y="3007869"/>
            <a:ext cx="2342413" cy="369332"/>
          </a:xfrm>
          <a:prstGeom prst="rect">
            <a:avLst/>
          </a:prstGeom>
          <a:noFill/>
        </p:spPr>
        <p:txBody>
          <a:bodyPr wrap="square" rtlCol="0">
            <a:spAutoFit/>
          </a:bodyPr>
          <a:lstStyle/>
          <a:p>
            <a:r>
              <a:rPr lang="en-US" altLang="zh-CN" b="1" dirty="0"/>
              <a:t>100% Throttle</a:t>
            </a:r>
            <a:endParaRPr lang="zh-CN" altLang="en-US" b="1" dirty="0"/>
          </a:p>
        </p:txBody>
      </p:sp>
      <p:graphicFrame>
        <p:nvGraphicFramePr>
          <p:cNvPr id="22" name="Table 10">
            <a:extLst>
              <a:ext uri="{FF2B5EF4-FFF2-40B4-BE49-F238E27FC236}">
                <a16:creationId xmlns:a16="http://schemas.microsoft.com/office/drawing/2014/main" id="{43C98B42-8667-44D3-B80A-D47D11742887}"/>
              </a:ext>
            </a:extLst>
          </p:cNvPr>
          <p:cNvGraphicFramePr>
            <a:graphicFrameLocks noGrp="1"/>
          </p:cNvGraphicFramePr>
          <p:nvPr>
            <p:extLst>
              <p:ext uri="{D42A27DB-BD31-4B8C-83A1-F6EECF244321}">
                <p14:modId xmlns:p14="http://schemas.microsoft.com/office/powerpoint/2010/main" val="3694731878"/>
              </p:ext>
            </p:extLst>
          </p:nvPr>
        </p:nvGraphicFramePr>
        <p:xfrm>
          <a:off x="5489719" y="3339284"/>
          <a:ext cx="2961768" cy="2468880"/>
        </p:xfrm>
        <a:graphic>
          <a:graphicData uri="http://schemas.openxmlformats.org/drawingml/2006/table">
            <a:tbl>
              <a:tblPr firstRow="1" bandRow="1">
                <a:tableStyleId>{5C22544A-7EE6-4342-B048-85BDC9FD1C3A}</a:tableStyleId>
              </a:tblPr>
              <a:tblGrid>
                <a:gridCol w="1480884">
                  <a:extLst>
                    <a:ext uri="{9D8B030D-6E8A-4147-A177-3AD203B41FA5}">
                      <a16:colId xmlns:a16="http://schemas.microsoft.com/office/drawing/2014/main" val="1776559322"/>
                    </a:ext>
                  </a:extLst>
                </a:gridCol>
                <a:gridCol w="1480884">
                  <a:extLst>
                    <a:ext uri="{9D8B030D-6E8A-4147-A177-3AD203B41FA5}">
                      <a16:colId xmlns:a16="http://schemas.microsoft.com/office/drawing/2014/main" val="1829139513"/>
                    </a:ext>
                  </a:extLst>
                </a:gridCol>
              </a:tblGrid>
              <a:tr h="229343">
                <a:tc>
                  <a:txBody>
                    <a:bodyPr/>
                    <a:lstStyle/>
                    <a:p>
                      <a:pPr algn="ctr"/>
                      <a:r>
                        <a:rPr lang="en-US" altLang="zh-CN" dirty="0"/>
                        <a:t>Time </a:t>
                      </a:r>
                    </a:p>
                    <a:p>
                      <a:pPr algn="ctr"/>
                      <a:r>
                        <a:rPr lang="en-US" altLang="zh-CN" dirty="0"/>
                        <a:t>(min)</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Battery</a:t>
                      </a:r>
                    </a:p>
                    <a:p>
                      <a:pPr algn="ctr"/>
                      <a:r>
                        <a:rPr lang="en-US" altLang="zh-CN" dirty="0"/>
                        <a:t>Voltage (V)</a:t>
                      </a:r>
                      <a:endParaRPr lang="zh-CN" altLang="en-US" dirty="0"/>
                    </a:p>
                  </a:txBody>
                  <a:tcPr/>
                </a:tc>
                <a:extLst>
                  <a:ext uri="{0D108BD9-81ED-4DB2-BD59-A6C34878D82A}">
                    <a16:rowId xmlns:a16="http://schemas.microsoft.com/office/drawing/2014/main" val="1183402335"/>
                  </a:ext>
                </a:extLst>
              </a:tr>
              <a:tr h="229343">
                <a:tc>
                  <a:txBody>
                    <a:bodyPr/>
                    <a:lstStyle/>
                    <a:p>
                      <a:pPr algn="ctr"/>
                      <a:r>
                        <a:rPr lang="en-US" altLang="zh-CN" dirty="0"/>
                        <a:t>0</a:t>
                      </a:r>
                      <a:endParaRPr lang="zh-CN" altLang="en-US" dirty="0"/>
                    </a:p>
                  </a:txBody>
                  <a:tcPr/>
                </a:tc>
                <a:tc>
                  <a:txBody>
                    <a:bodyPr/>
                    <a:lstStyle/>
                    <a:p>
                      <a:pPr algn="ctr"/>
                      <a:r>
                        <a:rPr lang="en-US" altLang="zh-CN" dirty="0"/>
                        <a:t>12.51</a:t>
                      </a:r>
                      <a:endParaRPr lang="zh-CN" altLang="en-US" dirty="0"/>
                    </a:p>
                  </a:txBody>
                  <a:tcPr/>
                </a:tc>
                <a:extLst>
                  <a:ext uri="{0D108BD9-81ED-4DB2-BD59-A6C34878D82A}">
                    <a16:rowId xmlns:a16="http://schemas.microsoft.com/office/drawing/2014/main" val="378126847"/>
                  </a:ext>
                </a:extLst>
              </a:tr>
              <a:tr h="229343">
                <a:tc>
                  <a:txBody>
                    <a:bodyPr/>
                    <a:lstStyle/>
                    <a:p>
                      <a:pPr algn="ctr"/>
                      <a:r>
                        <a:rPr lang="en-US" altLang="zh-CN" dirty="0"/>
                        <a:t>5</a:t>
                      </a:r>
                      <a:endParaRPr lang="zh-CN" altLang="en-US" dirty="0"/>
                    </a:p>
                  </a:txBody>
                  <a:tcPr/>
                </a:tc>
                <a:tc>
                  <a:txBody>
                    <a:bodyPr/>
                    <a:lstStyle/>
                    <a:p>
                      <a:pPr algn="ctr"/>
                      <a:r>
                        <a:rPr lang="en-US" altLang="zh-CN" dirty="0"/>
                        <a:t>12.40</a:t>
                      </a:r>
                      <a:endParaRPr lang="zh-CN" altLang="en-US" dirty="0"/>
                    </a:p>
                  </a:txBody>
                  <a:tcPr/>
                </a:tc>
                <a:extLst>
                  <a:ext uri="{0D108BD9-81ED-4DB2-BD59-A6C34878D82A}">
                    <a16:rowId xmlns:a16="http://schemas.microsoft.com/office/drawing/2014/main" val="1947775143"/>
                  </a:ext>
                </a:extLst>
              </a:tr>
              <a:tr h="229343">
                <a:tc>
                  <a:txBody>
                    <a:bodyPr/>
                    <a:lstStyle/>
                    <a:p>
                      <a:pPr algn="ctr"/>
                      <a:r>
                        <a:rPr lang="en-US" altLang="zh-CN" b="1" dirty="0"/>
                        <a:t>10</a:t>
                      </a:r>
                      <a:endParaRPr lang="zh-CN" altLang="en-US" b="1" dirty="0"/>
                    </a:p>
                  </a:txBody>
                  <a:tcPr/>
                </a:tc>
                <a:tc>
                  <a:txBody>
                    <a:bodyPr/>
                    <a:lstStyle/>
                    <a:p>
                      <a:pPr algn="ctr"/>
                      <a:r>
                        <a:rPr lang="en-US" altLang="zh-CN" b="1" dirty="0"/>
                        <a:t>11.99</a:t>
                      </a:r>
                      <a:endParaRPr lang="zh-CN" altLang="en-US" b="1" dirty="0"/>
                    </a:p>
                  </a:txBody>
                  <a:tcPr/>
                </a:tc>
                <a:extLst>
                  <a:ext uri="{0D108BD9-81ED-4DB2-BD59-A6C34878D82A}">
                    <a16:rowId xmlns:a16="http://schemas.microsoft.com/office/drawing/2014/main" val="1008117862"/>
                  </a:ext>
                </a:extLst>
              </a:tr>
              <a:tr h="229343">
                <a:tc>
                  <a:txBody>
                    <a:bodyPr/>
                    <a:lstStyle/>
                    <a:p>
                      <a:pPr algn="ctr"/>
                      <a:r>
                        <a:rPr lang="en-US" altLang="zh-CN" b="0" dirty="0"/>
                        <a:t>15</a:t>
                      </a:r>
                      <a:endParaRPr lang="zh-CN" altLang="en-US" b="0" dirty="0"/>
                    </a:p>
                  </a:txBody>
                  <a:tcPr/>
                </a:tc>
                <a:tc>
                  <a:txBody>
                    <a:bodyPr/>
                    <a:lstStyle/>
                    <a:p>
                      <a:pPr algn="ctr"/>
                      <a:r>
                        <a:rPr lang="en-US" altLang="zh-CN" b="0" dirty="0"/>
                        <a:t>11.16</a:t>
                      </a:r>
                      <a:endParaRPr lang="zh-CN" altLang="en-US" b="0" dirty="0"/>
                    </a:p>
                  </a:txBody>
                  <a:tcPr/>
                </a:tc>
                <a:extLst>
                  <a:ext uri="{0D108BD9-81ED-4DB2-BD59-A6C34878D82A}">
                    <a16:rowId xmlns:a16="http://schemas.microsoft.com/office/drawing/2014/main" val="3755219120"/>
                  </a:ext>
                </a:extLst>
              </a:tr>
              <a:tr h="229343">
                <a:tc>
                  <a:txBody>
                    <a:bodyPr/>
                    <a:lstStyle/>
                    <a:p>
                      <a:pPr algn="ctr"/>
                      <a:r>
                        <a:rPr lang="en-US" altLang="zh-CN" dirty="0"/>
                        <a:t>20</a:t>
                      </a:r>
                      <a:endParaRPr lang="zh-CN" altLang="en-US" dirty="0"/>
                    </a:p>
                  </a:txBody>
                  <a:tcPr/>
                </a:tc>
                <a:tc>
                  <a:txBody>
                    <a:bodyPr/>
                    <a:lstStyle/>
                    <a:p>
                      <a:pPr algn="ctr"/>
                      <a:r>
                        <a:rPr lang="en-US" altLang="zh-CN" dirty="0"/>
                        <a:t>10.95</a:t>
                      </a:r>
                      <a:endParaRPr lang="zh-CN" altLang="en-US" dirty="0"/>
                    </a:p>
                  </a:txBody>
                  <a:tcPr/>
                </a:tc>
                <a:extLst>
                  <a:ext uri="{0D108BD9-81ED-4DB2-BD59-A6C34878D82A}">
                    <a16:rowId xmlns:a16="http://schemas.microsoft.com/office/drawing/2014/main" val="598653146"/>
                  </a:ext>
                </a:extLst>
              </a:tr>
            </a:tbl>
          </a:graphicData>
        </a:graphic>
      </p:graphicFrame>
      <p:graphicFrame>
        <p:nvGraphicFramePr>
          <p:cNvPr id="23" name="Table 10">
            <a:extLst>
              <a:ext uri="{FF2B5EF4-FFF2-40B4-BE49-F238E27FC236}">
                <a16:creationId xmlns:a16="http://schemas.microsoft.com/office/drawing/2014/main" id="{CD011A70-AD76-4885-A3D4-F90F1A2F9DA1}"/>
              </a:ext>
            </a:extLst>
          </p:cNvPr>
          <p:cNvGraphicFramePr>
            <a:graphicFrameLocks noGrp="1"/>
          </p:cNvGraphicFramePr>
          <p:nvPr>
            <p:extLst>
              <p:ext uri="{D42A27DB-BD31-4B8C-83A1-F6EECF244321}">
                <p14:modId xmlns:p14="http://schemas.microsoft.com/office/powerpoint/2010/main" val="1805410753"/>
              </p:ext>
            </p:extLst>
          </p:nvPr>
        </p:nvGraphicFramePr>
        <p:xfrm>
          <a:off x="8774411" y="3339284"/>
          <a:ext cx="2961768" cy="2468880"/>
        </p:xfrm>
        <a:graphic>
          <a:graphicData uri="http://schemas.openxmlformats.org/drawingml/2006/table">
            <a:tbl>
              <a:tblPr firstRow="1" bandRow="1">
                <a:tableStyleId>{5C22544A-7EE6-4342-B048-85BDC9FD1C3A}</a:tableStyleId>
              </a:tblPr>
              <a:tblGrid>
                <a:gridCol w="1480884">
                  <a:extLst>
                    <a:ext uri="{9D8B030D-6E8A-4147-A177-3AD203B41FA5}">
                      <a16:colId xmlns:a16="http://schemas.microsoft.com/office/drawing/2014/main" val="1776559322"/>
                    </a:ext>
                  </a:extLst>
                </a:gridCol>
                <a:gridCol w="1480884">
                  <a:extLst>
                    <a:ext uri="{9D8B030D-6E8A-4147-A177-3AD203B41FA5}">
                      <a16:colId xmlns:a16="http://schemas.microsoft.com/office/drawing/2014/main" val="1829139513"/>
                    </a:ext>
                  </a:extLst>
                </a:gridCol>
              </a:tblGrid>
              <a:tr h="229343">
                <a:tc>
                  <a:txBody>
                    <a:bodyPr/>
                    <a:lstStyle/>
                    <a:p>
                      <a:pPr algn="ctr"/>
                      <a:r>
                        <a:rPr lang="en-US" altLang="zh-CN" dirty="0"/>
                        <a:t>Time </a:t>
                      </a:r>
                    </a:p>
                    <a:p>
                      <a:pPr algn="ctr"/>
                      <a:r>
                        <a:rPr lang="en-US" altLang="zh-CN" dirty="0"/>
                        <a:t>(min)</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Battery</a:t>
                      </a:r>
                    </a:p>
                    <a:p>
                      <a:pPr algn="ctr"/>
                      <a:r>
                        <a:rPr lang="en-US" altLang="zh-CN" dirty="0"/>
                        <a:t>Voltage (V)</a:t>
                      </a:r>
                      <a:endParaRPr lang="zh-CN" altLang="en-US" dirty="0"/>
                    </a:p>
                  </a:txBody>
                  <a:tcPr/>
                </a:tc>
                <a:extLst>
                  <a:ext uri="{0D108BD9-81ED-4DB2-BD59-A6C34878D82A}">
                    <a16:rowId xmlns:a16="http://schemas.microsoft.com/office/drawing/2014/main" val="1183402335"/>
                  </a:ext>
                </a:extLst>
              </a:tr>
              <a:tr h="229343">
                <a:tc>
                  <a:txBody>
                    <a:bodyPr/>
                    <a:lstStyle/>
                    <a:p>
                      <a:pPr algn="ctr"/>
                      <a:r>
                        <a:rPr lang="en-US" altLang="zh-CN" dirty="0"/>
                        <a:t>0</a:t>
                      </a:r>
                      <a:endParaRPr lang="zh-CN" altLang="en-US" dirty="0"/>
                    </a:p>
                  </a:txBody>
                  <a:tcPr/>
                </a:tc>
                <a:tc>
                  <a:txBody>
                    <a:bodyPr/>
                    <a:lstStyle/>
                    <a:p>
                      <a:pPr algn="ctr"/>
                      <a:r>
                        <a:rPr lang="en-US" altLang="zh-CN" dirty="0"/>
                        <a:t>12.60</a:t>
                      </a:r>
                      <a:endParaRPr lang="zh-CN" altLang="en-US" dirty="0"/>
                    </a:p>
                  </a:txBody>
                  <a:tcPr/>
                </a:tc>
                <a:extLst>
                  <a:ext uri="{0D108BD9-81ED-4DB2-BD59-A6C34878D82A}">
                    <a16:rowId xmlns:a16="http://schemas.microsoft.com/office/drawing/2014/main" val="378126847"/>
                  </a:ext>
                </a:extLst>
              </a:tr>
              <a:tr h="229343">
                <a:tc>
                  <a:txBody>
                    <a:bodyPr/>
                    <a:lstStyle/>
                    <a:p>
                      <a:pPr algn="ctr"/>
                      <a:r>
                        <a:rPr lang="en-US" altLang="zh-CN" dirty="0"/>
                        <a:t>5</a:t>
                      </a:r>
                      <a:endParaRPr lang="zh-CN" altLang="en-US" dirty="0"/>
                    </a:p>
                  </a:txBody>
                  <a:tcPr/>
                </a:tc>
                <a:tc>
                  <a:txBody>
                    <a:bodyPr/>
                    <a:lstStyle/>
                    <a:p>
                      <a:pPr algn="ctr"/>
                      <a:r>
                        <a:rPr lang="en-US" altLang="zh-CN" dirty="0"/>
                        <a:t>11.73</a:t>
                      </a:r>
                      <a:endParaRPr lang="zh-CN" altLang="en-US" dirty="0"/>
                    </a:p>
                  </a:txBody>
                  <a:tcPr/>
                </a:tc>
                <a:extLst>
                  <a:ext uri="{0D108BD9-81ED-4DB2-BD59-A6C34878D82A}">
                    <a16:rowId xmlns:a16="http://schemas.microsoft.com/office/drawing/2014/main" val="1947775143"/>
                  </a:ext>
                </a:extLst>
              </a:tr>
              <a:tr h="229343">
                <a:tc>
                  <a:txBody>
                    <a:bodyPr/>
                    <a:lstStyle/>
                    <a:p>
                      <a:pPr algn="ctr"/>
                      <a:r>
                        <a:rPr lang="en-US" altLang="zh-CN" b="1" dirty="0"/>
                        <a:t>10</a:t>
                      </a:r>
                      <a:endParaRPr lang="zh-CN" altLang="en-US" b="1" dirty="0"/>
                    </a:p>
                  </a:txBody>
                  <a:tcPr/>
                </a:tc>
                <a:tc>
                  <a:txBody>
                    <a:bodyPr/>
                    <a:lstStyle/>
                    <a:p>
                      <a:pPr algn="ctr"/>
                      <a:r>
                        <a:rPr lang="en-US" altLang="zh-CN" b="1" dirty="0"/>
                        <a:t>11.34</a:t>
                      </a:r>
                      <a:endParaRPr lang="zh-CN" altLang="en-US" b="1" dirty="0"/>
                    </a:p>
                  </a:txBody>
                  <a:tcPr/>
                </a:tc>
                <a:extLst>
                  <a:ext uri="{0D108BD9-81ED-4DB2-BD59-A6C34878D82A}">
                    <a16:rowId xmlns:a16="http://schemas.microsoft.com/office/drawing/2014/main" val="1008117862"/>
                  </a:ext>
                </a:extLst>
              </a:tr>
              <a:tr h="229343">
                <a:tc>
                  <a:txBody>
                    <a:bodyPr/>
                    <a:lstStyle/>
                    <a:p>
                      <a:pPr algn="ctr"/>
                      <a:r>
                        <a:rPr lang="en-US" altLang="zh-CN" b="0" dirty="0"/>
                        <a:t>15</a:t>
                      </a:r>
                      <a:endParaRPr lang="zh-CN" altLang="en-US" b="0" dirty="0"/>
                    </a:p>
                  </a:txBody>
                  <a:tcPr/>
                </a:tc>
                <a:tc>
                  <a:txBody>
                    <a:bodyPr/>
                    <a:lstStyle/>
                    <a:p>
                      <a:pPr algn="ctr"/>
                      <a:r>
                        <a:rPr lang="en-US" altLang="zh-CN" b="0" dirty="0"/>
                        <a:t>11.13</a:t>
                      </a:r>
                      <a:endParaRPr lang="zh-CN" altLang="en-US" b="0" dirty="0"/>
                    </a:p>
                  </a:txBody>
                  <a:tcPr/>
                </a:tc>
                <a:extLst>
                  <a:ext uri="{0D108BD9-81ED-4DB2-BD59-A6C34878D82A}">
                    <a16:rowId xmlns:a16="http://schemas.microsoft.com/office/drawing/2014/main" val="3755219120"/>
                  </a:ext>
                </a:extLst>
              </a:tr>
              <a:tr h="229343">
                <a:tc>
                  <a:txBody>
                    <a:bodyPr/>
                    <a:lstStyle/>
                    <a:p>
                      <a:pPr algn="ctr"/>
                      <a:r>
                        <a:rPr lang="en-US" altLang="zh-CN" dirty="0"/>
                        <a:t>20</a:t>
                      </a:r>
                      <a:endParaRPr lang="zh-CN" altLang="en-US" dirty="0"/>
                    </a:p>
                  </a:txBody>
                  <a:tcPr/>
                </a:tc>
                <a:tc>
                  <a:txBody>
                    <a:bodyPr/>
                    <a:lstStyle/>
                    <a:p>
                      <a:pPr algn="ctr"/>
                      <a:r>
                        <a:rPr lang="en-US" altLang="zh-CN" dirty="0"/>
                        <a:t>9.65</a:t>
                      </a:r>
                      <a:endParaRPr lang="zh-CN" altLang="en-US" dirty="0"/>
                    </a:p>
                  </a:txBody>
                  <a:tcPr/>
                </a:tc>
                <a:extLst>
                  <a:ext uri="{0D108BD9-81ED-4DB2-BD59-A6C34878D82A}">
                    <a16:rowId xmlns:a16="http://schemas.microsoft.com/office/drawing/2014/main" val="598653146"/>
                  </a:ext>
                </a:extLst>
              </a:tr>
            </a:tbl>
          </a:graphicData>
        </a:graphic>
      </p:graphicFrame>
      <p:sp>
        <p:nvSpPr>
          <p:cNvPr id="16" name="TextBox 15">
            <a:extLst>
              <a:ext uri="{FF2B5EF4-FFF2-40B4-BE49-F238E27FC236}">
                <a16:creationId xmlns:a16="http://schemas.microsoft.com/office/drawing/2014/main" id="{21BD0FFB-72A2-4514-A4E6-FAD976E97B37}"/>
              </a:ext>
            </a:extLst>
          </p:cNvPr>
          <p:cNvSpPr txBox="1"/>
          <p:nvPr/>
        </p:nvSpPr>
        <p:spPr>
          <a:xfrm>
            <a:off x="2163160" y="1927119"/>
            <a:ext cx="10028840" cy="923330"/>
          </a:xfrm>
          <a:prstGeom prst="rect">
            <a:avLst/>
          </a:prstGeom>
          <a:noFill/>
        </p:spPr>
        <p:txBody>
          <a:bodyPr wrap="square" rtlCol="0">
            <a:spAutoFit/>
          </a:bodyPr>
          <a:lstStyle/>
          <a:p>
            <a:r>
              <a:rPr lang="en-US" altLang="zh-CN" dirty="0"/>
              <a:t>Battery info: </a:t>
            </a:r>
            <a:r>
              <a:rPr lang="en-US" altLang="zh-CN" b="1" dirty="0"/>
              <a:t>11.1V</a:t>
            </a:r>
            <a:r>
              <a:rPr lang="en-US" altLang="zh-CN" dirty="0"/>
              <a:t>, 20.0Wh, 1800mAh</a:t>
            </a:r>
          </a:p>
          <a:p>
            <a:r>
              <a:rPr lang="en-US" altLang="zh-CN" dirty="0"/>
              <a:t>Room temperature during tests: 17</a:t>
            </a:r>
            <a:r>
              <a:rPr lang="en-US" altLang="zh-CN" b="0" i="0" dirty="0">
                <a:latin typeface="+mj-lt"/>
              </a:rPr>
              <a:t>°C</a:t>
            </a:r>
            <a:endParaRPr lang="en-US" altLang="zh-CN" dirty="0"/>
          </a:p>
          <a:p>
            <a:r>
              <a:rPr lang="en-US" altLang="zh-CN" dirty="0"/>
              <a:t>Tested without running other devices (e.g., Jetson Nano, ZED mini camera, IWR6843ISK radar sensor)</a:t>
            </a:r>
            <a:endParaRPr lang="zh-CN" altLang="en-US" dirty="0"/>
          </a:p>
        </p:txBody>
      </p:sp>
      <p:sp>
        <p:nvSpPr>
          <p:cNvPr id="4" name="Rectangle 3">
            <a:extLst>
              <a:ext uri="{FF2B5EF4-FFF2-40B4-BE49-F238E27FC236}">
                <a16:creationId xmlns:a16="http://schemas.microsoft.com/office/drawing/2014/main" id="{935CCCA5-4D32-42E2-A6B1-DB5033A3AA04}"/>
              </a:ext>
            </a:extLst>
          </p:cNvPr>
          <p:cNvSpPr/>
          <p:nvPr/>
        </p:nvSpPr>
        <p:spPr>
          <a:xfrm>
            <a:off x="2252881" y="560910"/>
            <a:ext cx="9388992" cy="1015663"/>
          </a:xfrm>
          <a:prstGeom prst="rect">
            <a:avLst/>
          </a:prstGeom>
        </p:spPr>
        <p:txBody>
          <a:bodyPr wrap="square">
            <a:spAutoFit/>
          </a:bodyPr>
          <a:lstStyle/>
          <a:p>
            <a:r>
              <a:rPr lang="en-US" altLang="en-US" sz="2000" b="1" dirty="0">
                <a:solidFill>
                  <a:schemeClr val="accent5">
                    <a:lumMod val="10000"/>
                  </a:schemeClr>
                </a:solidFill>
                <a:hlinkClick r:id="rId2" action="ppaction://hlinksldjump"/>
              </a:rPr>
              <a:t>Test 4: Power supply of Drone</a:t>
            </a:r>
            <a:endParaRPr lang="en-US" altLang="en-US" sz="2000" b="1" dirty="0">
              <a:solidFill>
                <a:schemeClr val="accent5">
                  <a:lumMod val="10000"/>
                </a:schemeClr>
              </a:solidFill>
            </a:endParaRPr>
          </a:p>
          <a:p>
            <a:pPr lvl="1"/>
            <a:r>
              <a:rPr lang="en-US" altLang="en-US" sz="2000" dirty="0">
                <a:solidFill>
                  <a:schemeClr val="accent5">
                    <a:lumMod val="10000"/>
                  </a:schemeClr>
                </a:solidFill>
              </a:rPr>
              <a:t>Run the motors under different settings of throttle, record the voltage of battery every 5 minutes. </a:t>
            </a:r>
          </a:p>
        </p:txBody>
      </p:sp>
      <p:sp>
        <p:nvSpPr>
          <p:cNvPr id="25" name="TextBox 24">
            <a:extLst>
              <a:ext uri="{FF2B5EF4-FFF2-40B4-BE49-F238E27FC236}">
                <a16:creationId xmlns:a16="http://schemas.microsoft.com/office/drawing/2014/main" id="{7232EFC2-5D63-40A9-B804-9EFA058629E5}"/>
              </a:ext>
            </a:extLst>
          </p:cNvPr>
          <p:cNvSpPr txBox="1"/>
          <p:nvPr/>
        </p:nvSpPr>
        <p:spPr>
          <a:xfrm>
            <a:off x="2205027" y="6019026"/>
            <a:ext cx="10028840" cy="646331"/>
          </a:xfrm>
          <a:prstGeom prst="rect">
            <a:avLst/>
          </a:prstGeom>
          <a:noFill/>
        </p:spPr>
        <p:txBody>
          <a:bodyPr wrap="square" rtlCol="0">
            <a:spAutoFit/>
          </a:bodyPr>
          <a:lstStyle/>
          <a:p>
            <a:r>
              <a:rPr lang="en-US" altLang="zh-CN" b="1" dirty="0"/>
              <a:t>Sufficient for collecting one data sample (2 snapshots, single </a:t>
            </a:r>
            <a:r>
              <a:rPr lang="en-US" altLang="zh-CN" b="1"/>
              <a:t>point of </a:t>
            </a:r>
            <a:r>
              <a:rPr lang="en-US" altLang="zh-CN" b="1" dirty="0"/>
              <a:t>view), </a:t>
            </a:r>
          </a:p>
          <a:p>
            <a:r>
              <a:rPr lang="en-US" altLang="zh-CN" b="1" dirty="0"/>
              <a:t>but insufficient for more data samples or more points of view.</a:t>
            </a:r>
            <a:endParaRPr lang="zh-CN" altLang="en-US" b="1" dirty="0"/>
          </a:p>
        </p:txBody>
      </p:sp>
    </p:spTree>
    <p:extLst>
      <p:ext uri="{BB962C8B-B14F-4D97-AF65-F5344CB8AC3E}">
        <p14:creationId xmlns:p14="http://schemas.microsoft.com/office/powerpoint/2010/main" val="4025971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69C7D59D-570F-48DA-AA07-562F96F0B3BF}"/>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6F771A69-0B35-4B46-8C84-9439CB221341}"/>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46838">
            <a:off x="-357234" y="3638140"/>
            <a:ext cx="2475629" cy="766624"/>
          </a:xfrm>
        </p:spPr>
        <p:txBody>
          <a:bodyPr>
            <a:noAutofit/>
          </a:bodyPr>
          <a:lstStyle/>
          <a:p>
            <a:pPr algn="r">
              <a:spcBef>
                <a:spcPts val="1000"/>
              </a:spcBef>
            </a:pPr>
            <a:r>
              <a:rPr lang="en-US" altLang="zh-CN" sz="3600" dirty="0">
                <a:latin typeface="+mn-lt"/>
                <a:ea typeface="+mn-ea"/>
                <a:cs typeface="+mn-cs"/>
              </a:rPr>
              <a:t>Example Result</a:t>
            </a:r>
            <a:endParaRPr lang="zh-CN" altLang="en-US" sz="3600" dirty="0">
              <a:latin typeface="+mn-lt"/>
              <a:ea typeface="+mn-ea"/>
              <a:cs typeface="+mn-cs"/>
            </a:endParaRPr>
          </a:p>
        </p:txBody>
      </p:sp>
      <p:pic>
        <p:nvPicPr>
          <p:cNvPr id="15" name="Picture 14" descr="Chart&#10;&#10;Description automatically generated">
            <a:extLst>
              <a:ext uri="{FF2B5EF4-FFF2-40B4-BE49-F238E27FC236}">
                <a16:creationId xmlns:a16="http://schemas.microsoft.com/office/drawing/2014/main" id="{F6AC55C6-E2D7-45E5-8148-3B8B28B88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133" y="522394"/>
            <a:ext cx="6863862" cy="5145935"/>
          </a:xfrm>
          <a:prstGeom prst="rect">
            <a:avLst/>
          </a:prstGeom>
        </p:spPr>
      </p:pic>
      <p:pic>
        <p:nvPicPr>
          <p:cNvPr id="17" name="Picture 16" descr="Logo&#10;&#10;Description automatically generated">
            <a:extLst>
              <a:ext uri="{FF2B5EF4-FFF2-40B4-BE49-F238E27FC236}">
                <a16:creationId xmlns:a16="http://schemas.microsoft.com/office/drawing/2014/main" id="{1B589DC4-1949-44BF-9AFC-B6DB3D228610}"/>
              </a:ext>
            </a:extLst>
          </p:cNvPr>
          <p:cNvPicPr>
            <a:picLocks noChangeAspect="1"/>
          </p:cNvPicPr>
          <p:nvPr/>
        </p:nvPicPr>
        <p:blipFill rotWithShape="1">
          <a:blip r:embed="rId3">
            <a:extLst>
              <a:ext uri="{28A0092B-C50C-407E-A947-70E740481C1C}">
                <a14:useLocalDpi xmlns:a14="http://schemas.microsoft.com/office/drawing/2010/main" val="0"/>
              </a:ext>
            </a:extLst>
          </a:blip>
          <a:srcRect l="27541" t="10939" r="27349" b="25967"/>
          <a:stretch/>
        </p:blipFill>
        <p:spPr>
          <a:xfrm>
            <a:off x="3041144" y="610750"/>
            <a:ext cx="1297460" cy="1327969"/>
          </a:xfrm>
          <a:prstGeom prst="rect">
            <a:avLst/>
          </a:prstGeom>
        </p:spPr>
      </p:pic>
      <p:pic>
        <p:nvPicPr>
          <p:cNvPr id="19" name="Picture 18" descr="Logo&#10;&#10;Description automatically generated">
            <a:extLst>
              <a:ext uri="{FF2B5EF4-FFF2-40B4-BE49-F238E27FC236}">
                <a16:creationId xmlns:a16="http://schemas.microsoft.com/office/drawing/2014/main" id="{DD20B3E2-CF97-4C73-A59F-69698113B9FE}"/>
              </a:ext>
            </a:extLst>
          </p:cNvPr>
          <p:cNvPicPr>
            <a:picLocks noChangeAspect="1"/>
          </p:cNvPicPr>
          <p:nvPr/>
        </p:nvPicPr>
        <p:blipFill rotWithShape="1">
          <a:blip r:embed="rId4">
            <a:extLst>
              <a:ext uri="{28A0092B-C50C-407E-A947-70E740481C1C}">
                <a14:useLocalDpi xmlns:a14="http://schemas.microsoft.com/office/drawing/2010/main" val="0"/>
              </a:ext>
            </a:extLst>
          </a:blip>
          <a:srcRect l="8416" t="5282" r="8535" b="11852"/>
          <a:stretch/>
        </p:blipFill>
        <p:spPr>
          <a:xfrm>
            <a:off x="2014201" y="3049865"/>
            <a:ext cx="3351351" cy="1782634"/>
          </a:xfrm>
          <a:prstGeom prst="rect">
            <a:avLst/>
          </a:prstGeom>
        </p:spPr>
      </p:pic>
      <p:sp>
        <p:nvSpPr>
          <p:cNvPr id="20" name="TextBox 19">
            <a:extLst>
              <a:ext uri="{FF2B5EF4-FFF2-40B4-BE49-F238E27FC236}">
                <a16:creationId xmlns:a16="http://schemas.microsoft.com/office/drawing/2014/main" id="{EA5D6D23-8D67-4745-A86E-4F342C9722FB}"/>
              </a:ext>
            </a:extLst>
          </p:cNvPr>
          <p:cNvSpPr txBox="1"/>
          <p:nvPr/>
        </p:nvSpPr>
        <p:spPr>
          <a:xfrm>
            <a:off x="2608649" y="1848651"/>
            <a:ext cx="2162451" cy="584775"/>
          </a:xfrm>
          <a:prstGeom prst="rect">
            <a:avLst/>
          </a:prstGeom>
          <a:noFill/>
        </p:spPr>
        <p:txBody>
          <a:bodyPr wrap="none" rtlCol="0">
            <a:spAutoFit/>
          </a:bodyPr>
          <a:lstStyle/>
          <a:p>
            <a:pPr algn="ctr"/>
            <a:r>
              <a:rPr lang="en-US" altLang="zh-CN" sz="1600" dirty="0"/>
              <a:t>128x128 </a:t>
            </a:r>
          </a:p>
          <a:p>
            <a:pPr algn="ctr"/>
            <a:r>
              <a:rPr lang="en-US" altLang="zh-CN" sz="1600" dirty="0"/>
              <a:t>(size for model training)</a:t>
            </a:r>
            <a:endParaRPr lang="zh-CN" altLang="en-US" sz="1600" dirty="0"/>
          </a:p>
        </p:txBody>
      </p:sp>
      <p:sp>
        <p:nvSpPr>
          <p:cNvPr id="21" name="TextBox 20">
            <a:extLst>
              <a:ext uri="{FF2B5EF4-FFF2-40B4-BE49-F238E27FC236}">
                <a16:creationId xmlns:a16="http://schemas.microsoft.com/office/drawing/2014/main" id="{428ACB1C-2592-4E94-AEFE-EA010271DCAC}"/>
              </a:ext>
            </a:extLst>
          </p:cNvPr>
          <p:cNvSpPr txBox="1"/>
          <p:nvPr/>
        </p:nvSpPr>
        <p:spPr>
          <a:xfrm>
            <a:off x="3047616" y="4832499"/>
            <a:ext cx="1284519" cy="584775"/>
          </a:xfrm>
          <a:prstGeom prst="rect">
            <a:avLst/>
          </a:prstGeom>
          <a:noFill/>
        </p:spPr>
        <p:txBody>
          <a:bodyPr wrap="none" rtlCol="0">
            <a:spAutoFit/>
          </a:bodyPr>
          <a:lstStyle/>
          <a:p>
            <a:pPr algn="ctr"/>
            <a:r>
              <a:rPr lang="en-US" altLang="zh-CN" sz="1600" dirty="0"/>
              <a:t>1280x720</a:t>
            </a:r>
          </a:p>
          <a:p>
            <a:pPr algn="ctr"/>
            <a:r>
              <a:rPr lang="en-US" altLang="zh-CN" sz="1600" dirty="0"/>
              <a:t>(original size)</a:t>
            </a:r>
          </a:p>
        </p:txBody>
      </p:sp>
      <p:sp>
        <p:nvSpPr>
          <p:cNvPr id="22" name="Arrow: Down 21">
            <a:extLst>
              <a:ext uri="{FF2B5EF4-FFF2-40B4-BE49-F238E27FC236}">
                <a16:creationId xmlns:a16="http://schemas.microsoft.com/office/drawing/2014/main" id="{78453306-7FBB-4984-B79A-F5805AEC3145}"/>
              </a:ext>
            </a:extLst>
          </p:cNvPr>
          <p:cNvSpPr/>
          <p:nvPr/>
        </p:nvSpPr>
        <p:spPr>
          <a:xfrm>
            <a:off x="3560129" y="2471254"/>
            <a:ext cx="259492" cy="443190"/>
          </a:xfrm>
          <a:prstGeom prst="downArrow">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Arrow: Curved Right 22">
            <a:extLst>
              <a:ext uri="{FF2B5EF4-FFF2-40B4-BE49-F238E27FC236}">
                <a16:creationId xmlns:a16="http://schemas.microsoft.com/office/drawing/2014/main" id="{F8C2F6E5-540F-4DE6-880E-05BA40E9B5C4}"/>
              </a:ext>
            </a:extLst>
          </p:cNvPr>
          <p:cNvSpPr/>
          <p:nvPr/>
        </p:nvSpPr>
        <p:spPr>
          <a:xfrm rot="16977465">
            <a:off x="5343189" y="4833462"/>
            <a:ext cx="538256" cy="1612787"/>
          </a:xfrm>
          <a:prstGeom prst="curvedRightArrow">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4551662D-FC0F-418D-9AD8-A5225EA4EE28}"/>
              </a:ext>
            </a:extLst>
          </p:cNvPr>
          <p:cNvSpPr txBox="1"/>
          <p:nvPr/>
        </p:nvSpPr>
        <p:spPr>
          <a:xfrm>
            <a:off x="4054884" y="6001387"/>
            <a:ext cx="5215531" cy="338554"/>
          </a:xfrm>
          <a:prstGeom prst="rect">
            <a:avLst/>
          </a:prstGeom>
          <a:noFill/>
        </p:spPr>
        <p:txBody>
          <a:bodyPr wrap="none" rtlCol="0">
            <a:spAutoFit/>
          </a:bodyPr>
          <a:lstStyle/>
          <a:p>
            <a:pPr algn="ctr"/>
            <a:r>
              <a:rPr lang="en-US" altLang="zh-CN" sz="1600" dirty="0"/>
              <a:t>Based on ZED mini configuration (pixel size, focal length, etc.)</a:t>
            </a:r>
          </a:p>
        </p:txBody>
      </p:sp>
    </p:spTree>
    <p:extLst>
      <p:ext uri="{BB962C8B-B14F-4D97-AF65-F5344CB8AC3E}">
        <p14:creationId xmlns:p14="http://schemas.microsoft.com/office/powerpoint/2010/main" val="21409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62E232AE-1E50-4226-8C33-2130809E5A64}"/>
              </a:ext>
            </a:extLst>
          </p:cNvPr>
          <p:cNvGrpSpPr/>
          <p:nvPr/>
        </p:nvGrpSpPr>
        <p:grpSpPr>
          <a:xfrm>
            <a:off x="1275319" y="-3732"/>
            <a:ext cx="10916680" cy="6861732"/>
            <a:chOff x="1275319" y="-3732"/>
            <a:chExt cx="10916680" cy="6861732"/>
          </a:xfrm>
        </p:grpSpPr>
        <p:sp>
          <p:nvSpPr>
            <p:cNvPr id="8" name="Right Triangle 7">
              <a:extLst>
                <a:ext uri="{FF2B5EF4-FFF2-40B4-BE49-F238E27FC236}">
                  <a16:creationId xmlns:a16="http://schemas.microsoft.com/office/drawing/2014/main" id="{4C473458-2EA5-41E6-A12B-0D5DF0E1A3D4}"/>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Rectangle 8">
              <a:extLst>
                <a:ext uri="{FF2B5EF4-FFF2-40B4-BE49-F238E27FC236}">
                  <a16:creationId xmlns:a16="http://schemas.microsoft.com/office/drawing/2014/main" id="{8FE1ED9D-45E3-4F4E-9CEC-4C2ABE0BC65E}"/>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0" name="Rectangle 9">
            <a:extLst>
              <a:ext uri="{FF2B5EF4-FFF2-40B4-BE49-F238E27FC236}">
                <a16:creationId xmlns:a16="http://schemas.microsoft.com/office/drawing/2014/main" id="{ECBA3123-2C93-4F4A-ADDB-FA9092DD6ABF}"/>
              </a:ext>
            </a:extLst>
          </p:cNvPr>
          <p:cNvSpPr/>
          <p:nvPr/>
        </p:nvSpPr>
        <p:spPr>
          <a:xfrm>
            <a:off x="1973679" y="215901"/>
            <a:ext cx="10027820" cy="644615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Content Placeholder 2">
            <a:extLst>
              <a:ext uri="{FF2B5EF4-FFF2-40B4-BE49-F238E27FC236}">
                <a16:creationId xmlns:a16="http://schemas.microsoft.com/office/drawing/2014/main" id="{4F3C64F3-D1C9-4977-BE21-32A78AD041B3}"/>
              </a:ext>
            </a:extLst>
          </p:cNvPr>
          <p:cNvSpPr>
            <a:spLocks noGrp="1"/>
          </p:cNvSpPr>
          <p:nvPr>
            <p:ph idx="1"/>
          </p:nvPr>
        </p:nvSpPr>
        <p:spPr>
          <a:xfrm>
            <a:off x="2482209" y="1430009"/>
            <a:ext cx="5154276" cy="3997981"/>
          </a:xfrm>
        </p:spPr>
        <p:txBody>
          <a:bodyPr anchor="t">
            <a:normAutofit/>
          </a:bodyPr>
          <a:lstStyle/>
          <a:p>
            <a:r>
              <a:rPr lang="en-US" altLang="en-US" sz="2400" dirty="0">
                <a:solidFill>
                  <a:schemeClr val="accent5">
                    <a:lumMod val="10000"/>
                  </a:schemeClr>
                </a:solidFill>
              </a:rPr>
              <a:t>A 3D-object reconstruction system</a:t>
            </a:r>
          </a:p>
          <a:p>
            <a:pPr lvl="1"/>
            <a:r>
              <a:rPr lang="en-US" altLang="en-US" sz="2000" dirty="0">
                <a:solidFill>
                  <a:schemeClr val="accent5">
                    <a:lumMod val="10000"/>
                  </a:schemeClr>
                </a:solidFill>
              </a:rPr>
              <a:t>Goal: Generates depth images from sparse raw mmWave radar data.</a:t>
            </a:r>
          </a:p>
          <a:p>
            <a:pPr lvl="1"/>
            <a:r>
              <a:rPr lang="en-US" altLang="en-US" sz="2000" dirty="0">
                <a:solidFill>
                  <a:schemeClr val="accent5">
                    <a:lumMod val="10000"/>
                  </a:schemeClr>
                </a:solidFill>
              </a:rPr>
              <a:t>Data-collecting and model-training</a:t>
            </a:r>
          </a:p>
          <a:p>
            <a:pPr lvl="2"/>
            <a:r>
              <a:rPr lang="en-US" altLang="en-US" sz="1800" dirty="0">
                <a:solidFill>
                  <a:schemeClr val="accent5">
                    <a:lumMod val="10000"/>
                  </a:schemeClr>
                </a:solidFill>
              </a:rPr>
              <a:t>Raw data collecting mechanism (Fig. 1)</a:t>
            </a:r>
          </a:p>
          <a:p>
            <a:pPr lvl="2"/>
            <a:r>
              <a:rPr lang="en-US" altLang="en-US" sz="1800" dirty="0">
                <a:solidFill>
                  <a:schemeClr val="accent5">
                    <a:lumMod val="10000"/>
                  </a:schemeClr>
                </a:solidFill>
              </a:rPr>
              <a:t>MATLAB program for generating 3D radar intensity images and 2D depth images.</a:t>
            </a:r>
          </a:p>
          <a:p>
            <a:pPr lvl="2"/>
            <a:r>
              <a:rPr lang="en-US" altLang="en-US" sz="1800" dirty="0">
                <a:solidFill>
                  <a:schemeClr val="accent5">
                    <a:lumMod val="10000"/>
                  </a:schemeClr>
                </a:solidFill>
              </a:rPr>
              <a:t>Neural networks for training AI Models</a:t>
            </a:r>
          </a:p>
          <a:p>
            <a:pPr lvl="1"/>
            <a:r>
              <a:rPr lang="en-US" altLang="en-US" sz="2000" dirty="0">
                <a:solidFill>
                  <a:schemeClr val="accent5">
                    <a:lumMod val="10000"/>
                  </a:schemeClr>
                </a:solidFill>
              </a:rPr>
              <a:t>UAV platform design</a:t>
            </a:r>
          </a:p>
          <a:p>
            <a:pPr lvl="2"/>
            <a:r>
              <a:rPr lang="en-US" altLang="en-US" sz="1800" dirty="0">
                <a:solidFill>
                  <a:schemeClr val="accent5">
                    <a:lumMod val="10000"/>
                  </a:schemeClr>
                </a:solidFill>
              </a:rPr>
              <a:t>Drone with SAR mechanism holding and moving the radar sensor and depth camera (Fig. 2)</a:t>
            </a:r>
          </a:p>
        </p:txBody>
      </p:sp>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91305">
            <a:off x="-1110463" y="3877973"/>
            <a:ext cx="3874952" cy="1188720"/>
          </a:xfrm>
        </p:spPr>
        <p:txBody>
          <a:bodyPr>
            <a:noAutofit/>
          </a:bodyPr>
          <a:lstStyle/>
          <a:p>
            <a:pPr algn="r">
              <a:spcBef>
                <a:spcPts val="1000"/>
              </a:spcBef>
            </a:pPr>
            <a:r>
              <a:rPr lang="en-US" altLang="zh-CN" sz="3200" dirty="0">
                <a:solidFill>
                  <a:schemeClr val="accent5">
                    <a:lumMod val="10000"/>
                  </a:schemeClr>
                </a:solidFill>
                <a:latin typeface="+mn-lt"/>
              </a:rPr>
              <a:t>Deliverables</a:t>
            </a:r>
            <a:br>
              <a:rPr lang="en-US" altLang="zh-CN" sz="3200" dirty="0">
                <a:solidFill>
                  <a:schemeClr val="accent5">
                    <a:lumMod val="10000"/>
                  </a:schemeClr>
                </a:solidFill>
                <a:latin typeface="+mn-lt"/>
                <a:ea typeface="+mn-ea"/>
                <a:cs typeface="+mn-cs"/>
              </a:rPr>
            </a:br>
            <a:endParaRPr lang="zh-CN" altLang="en-US" sz="3200" dirty="0">
              <a:solidFill>
                <a:schemeClr val="accent5">
                  <a:lumMod val="10000"/>
                </a:schemeClr>
              </a:solidFill>
              <a:latin typeface="+mn-lt"/>
              <a:ea typeface="+mn-ea"/>
              <a:cs typeface="+mn-cs"/>
            </a:endParaRPr>
          </a:p>
        </p:txBody>
      </p:sp>
      <p:pic>
        <p:nvPicPr>
          <p:cNvPr id="4" name="Picture 3">
            <a:extLst>
              <a:ext uri="{FF2B5EF4-FFF2-40B4-BE49-F238E27FC236}">
                <a16:creationId xmlns:a16="http://schemas.microsoft.com/office/drawing/2014/main" id="{B256B810-15E1-4DE4-8B7D-B7D53F4919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15762" y="3490436"/>
            <a:ext cx="3195336" cy="2688217"/>
          </a:xfrm>
          <a:prstGeom prst="rect">
            <a:avLst/>
          </a:prstGeom>
          <a:ln>
            <a:noFill/>
          </a:ln>
          <a:effectLst>
            <a:softEdge rad="112500"/>
          </a:effectLst>
        </p:spPr>
      </p:pic>
      <p:sp>
        <p:nvSpPr>
          <p:cNvPr id="5" name="TextBox 4">
            <a:extLst>
              <a:ext uri="{FF2B5EF4-FFF2-40B4-BE49-F238E27FC236}">
                <a16:creationId xmlns:a16="http://schemas.microsoft.com/office/drawing/2014/main" id="{91DD23D2-2044-401C-85E3-0B9DF85E83D1}"/>
              </a:ext>
            </a:extLst>
          </p:cNvPr>
          <p:cNvSpPr txBox="1"/>
          <p:nvPr/>
        </p:nvSpPr>
        <p:spPr>
          <a:xfrm>
            <a:off x="9432795" y="3183153"/>
            <a:ext cx="707587" cy="307777"/>
          </a:xfrm>
          <a:prstGeom prst="rect">
            <a:avLst/>
          </a:prstGeom>
          <a:noFill/>
        </p:spPr>
        <p:txBody>
          <a:bodyPr wrap="square" rtlCol="0">
            <a:spAutoFit/>
          </a:bodyPr>
          <a:lstStyle/>
          <a:p>
            <a:pPr algn="ctr"/>
            <a:r>
              <a:rPr lang="en-US" altLang="zh-CN" sz="1400" dirty="0"/>
              <a:t>Fig. 1</a:t>
            </a:r>
            <a:endParaRPr lang="zh-CN" altLang="en-US" sz="1400" dirty="0"/>
          </a:p>
        </p:txBody>
      </p:sp>
      <p:sp>
        <p:nvSpPr>
          <p:cNvPr id="14" name="TextBox 13">
            <a:extLst>
              <a:ext uri="{FF2B5EF4-FFF2-40B4-BE49-F238E27FC236}">
                <a16:creationId xmlns:a16="http://schemas.microsoft.com/office/drawing/2014/main" id="{9B76B95E-CDAB-42FB-9708-7664AFF540C2}"/>
              </a:ext>
            </a:extLst>
          </p:cNvPr>
          <p:cNvSpPr txBox="1"/>
          <p:nvPr/>
        </p:nvSpPr>
        <p:spPr>
          <a:xfrm>
            <a:off x="9432794" y="6122005"/>
            <a:ext cx="707587" cy="307777"/>
          </a:xfrm>
          <a:prstGeom prst="rect">
            <a:avLst/>
          </a:prstGeom>
          <a:noFill/>
        </p:spPr>
        <p:txBody>
          <a:bodyPr wrap="square" rtlCol="0">
            <a:spAutoFit/>
          </a:bodyPr>
          <a:lstStyle/>
          <a:p>
            <a:pPr algn="ctr"/>
            <a:r>
              <a:rPr lang="en-US" altLang="zh-CN" sz="1400" dirty="0"/>
              <a:t>Fig. 2</a:t>
            </a:r>
            <a:endParaRPr lang="zh-CN" altLang="en-US" sz="1400" dirty="0"/>
          </a:p>
        </p:txBody>
      </p:sp>
      <p:pic>
        <p:nvPicPr>
          <p:cNvPr id="6" name="Picture 5">
            <a:extLst>
              <a:ext uri="{FF2B5EF4-FFF2-40B4-BE49-F238E27FC236}">
                <a16:creationId xmlns:a16="http://schemas.microsoft.com/office/drawing/2014/main" id="{A4A61B30-63FC-48F4-BD01-F978D0F55041}"/>
              </a:ext>
            </a:extLst>
          </p:cNvPr>
          <p:cNvPicPr>
            <a:picLocks noChangeAspect="1"/>
          </p:cNvPicPr>
          <p:nvPr/>
        </p:nvPicPr>
        <p:blipFill rotWithShape="1">
          <a:blip r:embed="rId3"/>
          <a:srcRect l="6839" t="522" r="7882" b="-522"/>
          <a:stretch/>
        </p:blipFill>
        <p:spPr>
          <a:xfrm>
            <a:off x="8115762" y="443811"/>
            <a:ext cx="3195335" cy="2817295"/>
          </a:xfrm>
          <a:prstGeom prst="rect">
            <a:avLst/>
          </a:prstGeom>
          <a:ln>
            <a:noFill/>
          </a:ln>
          <a:effectLst>
            <a:softEdge rad="112500"/>
          </a:effectLst>
        </p:spPr>
      </p:pic>
    </p:spTree>
    <p:extLst>
      <p:ext uri="{BB962C8B-B14F-4D97-AF65-F5344CB8AC3E}">
        <p14:creationId xmlns:p14="http://schemas.microsoft.com/office/powerpoint/2010/main" val="1141402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62E232AE-1E50-4226-8C33-2130809E5A64}"/>
              </a:ext>
            </a:extLst>
          </p:cNvPr>
          <p:cNvGrpSpPr/>
          <p:nvPr/>
        </p:nvGrpSpPr>
        <p:grpSpPr>
          <a:xfrm>
            <a:off x="1275319" y="-3732"/>
            <a:ext cx="10916680" cy="6861732"/>
            <a:chOff x="1275319" y="-3732"/>
            <a:chExt cx="10916680" cy="6861732"/>
          </a:xfrm>
        </p:grpSpPr>
        <p:sp>
          <p:nvSpPr>
            <p:cNvPr id="8" name="Right Triangle 7">
              <a:extLst>
                <a:ext uri="{FF2B5EF4-FFF2-40B4-BE49-F238E27FC236}">
                  <a16:creationId xmlns:a16="http://schemas.microsoft.com/office/drawing/2014/main" id="{4C473458-2EA5-41E6-A12B-0D5DF0E1A3D4}"/>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Rectangle 8">
              <a:extLst>
                <a:ext uri="{FF2B5EF4-FFF2-40B4-BE49-F238E27FC236}">
                  <a16:creationId xmlns:a16="http://schemas.microsoft.com/office/drawing/2014/main" id="{8FE1ED9D-45E3-4F4E-9CEC-4C2ABE0BC65E}"/>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0" name="Rectangle 9">
            <a:extLst>
              <a:ext uri="{FF2B5EF4-FFF2-40B4-BE49-F238E27FC236}">
                <a16:creationId xmlns:a16="http://schemas.microsoft.com/office/drawing/2014/main" id="{ECBA3123-2C93-4F4A-ADDB-FA9092DD6ABF}"/>
              </a:ext>
            </a:extLst>
          </p:cNvPr>
          <p:cNvSpPr/>
          <p:nvPr/>
        </p:nvSpPr>
        <p:spPr>
          <a:xfrm>
            <a:off x="1973679" y="205921"/>
            <a:ext cx="10027820" cy="644615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Content Placeholder 2">
            <a:extLst>
              <a:ext uri="{FF2B5EF4-FFF2-40B4-BE49-F238E27FC236}">
                <a16:creationId xmlns:a16="http://schemas.microsoft.com/office/drawing/2014/main" id="{4F3C64F3-D1C9-4977-BE21-32A78AD041B3}"/>
              </a:ext>
            </a:extLst>
          </p:cNvPr>
          <p:cNvSpPr>
            <a:spLocks noGrp="1"/>
          </p:cNvSpPr>
          <p:nvPr>
            <p:ph idx="1"/>
          </p:nvPr>
        </p:nvSpPr>
        <p:spPr>
          <a:xfrm>
            <a:off x="2595276" y="1418619"/>
            <a:ext cx="8784626" cy="3758836"/>
          </a:xfrm>
        </p:spPr>
        <p:txBody>
          <a:bodyPr anchor="t">
            <a:normAutofit fontScale="85000" lnSpcReduction="10000"/>
          </a:bodyPr>
          <a:lstStyle/>
          <a:p>
            <a:pPr>
              <a:buClr>
                <a:srgbClr val="404040"/>
              </a:buClr>
            </a:pPr>
            <a:r>
              <a:rPr lang="en-US" sz="2400" dirty="0">
                <a:solidFill>
                  <a:schemeClr val="accent5">
                    <a:lumMod val="10000"/>
                  </a:schemeClr>
                </a:solidFill>
              </a:rPr>
              <a:t>Higher resolution AI-generated depth images </a:t>
            </a:r>
            <a:r>
              <a:rPr lang="zh-CN" altLang="en-US" sz="2400" dirty="0">
                <a:solidFill>
                  <a:schemeClr val="accent5">
                    <a:lumMod val="10000"/>
                  </a:schemeClr>
                </a:solidFill>
              </a:rPr>
              <a:t>→ </a:t>
            </a:r>
            <a:r>
              <a:rPr lang="en-US" altLang="zh-CN" sz="2400" dirty="0">
                <a:solidFill>
                  <a:schemeClr val="accent5">
                    <a:lumMod val="10000"/>
                  </a:schemeClr>
                </a:solidFill>
              </a:rPr>
              <a:t>more features for small objects</a:t>
            </a:r>
            <a:endParaRPr lang="en-US" sz="2400" dirty="0">
              <a:solidFill>
                <a:schemeClr val="accent5">
                  <a:lumMod val="10000"/>
                </a:schemeClr>
              </a:solidFill>
            </a:endParaRPr>
          </a:p>
          <a:p>
            <a:pPr>
              <a:buClr>
                <a:srgbClr val="404040"/>
              </a:buClr>
            </a:pPr>
            <a:endParaRPr lang="en-US" sz="2400" dirty="0">
              <a:solidFill>
                <a:schemeClr val="accent5">
                  <a:lumMod val="10000"/>
                </a:schemeClr>
              </a:solidFill>
            </a:endParaRPr>
          </a:p>
          <a:p>
            <a:pPr>
              <a:buClr>
                <a:srgbClr val="404040"/>
              </a:buClr>
            </a:pPr>
            <a:r>
              <a:rPr lang="en-US" sz="2400" dirty="0">
                <a:solidFill>
                  <a:schemeClr val="accent5">
                    <a:lumMod val="10000"/>
                  </a:schemeClr>
                </a:solidFill>
              </a:rPr>
              <a:t>Deep Neural Network for multiple-view 3D intensity maps/2D depth images</a:t>
            </a:r>
          </a:p>
          <a:p>
            <a:pPr>
              <a:buClr>
                <a:srgbClr val="404040"/>
              </a:buClr>
            </a:pPr>
            <a:endParaRPr lang="en-US" sz="2400" dirty="0">
              <a:solidFill>
                <a:schemeClr val="accent5">
                  <a:lumMod val="10000"/>
                </a:schemeClr>
              </a:solidFill>
            </a:endParaRPr>
          </a:p>
          <a:p>
            <a:pPr>
              <a:buClr>
                <a:srgbClr val="404040"/>
              </a:buClr>
            </a:pPr>
            <a:r>
              <a:rPr lang="en-US" sz="2400" dirty="0">
                <a:solidFill>
                  <a:schemeClr val="accent5">
                    <a:lumMod val="10000"/>
                  </a:schemeClr>
                </a:solidFill>
              </a:rPr>
              <a:t>3D-space mapping and reconstruction</a:t>
            </a:r>
          </a:p>
          <a:p>
            <a:pPr>
              <a:buClr>
                <a:srgbClr val="404040"/>
              </a:buClr>
            </a:pPr>
            <a:endParaRPr lang="en-US" sz="2400" dirty="0">
              <a:solidFill>
                <a:schemeClr val="accent5">
                  <a:lumMod val="10000"/>
                </a:schemeClr>
              </a:solidFill>
            </a:endParaRPr>
          </a:p>
          <a:p>
            <a:pPr>
              <a:buClr>
                <a:srgbClr val="404040"/>
              </a:buClr>
            </a:pPr>
            <a:r>
              <a:rPr lang="en-US" sz="2400" dirty="0">
                <a:solidFill>
                  <a:schemeClr val="accent5">
                    <a:lumMod val="10000"/>
                  </a:schemeClr>
                </a:solidFill>
              </a:rPr>
              <a:t>Larger loads, longer flight time with bigger drone frame, more powerful motors, and higher capacity battery.</a:t>
            </a:r>
          </a:p>
          <a:p>
            <a:pPr marL="0" indent="0">
              <a:buClr>
                <a:srgbClr val="404040"/>
              </a:buClr>
              <a:buNone/>
            </a:pPr>
            <a:endParaRPr lang="en-US" sz="2400" dirty="0">
              <a:solidFill>
                <a:schemeClr val="accent5">
                  <a:lumMod val="10000"/>
                </a:schemeClr>
              </a:solidFill>
            </a:endParaRPr>
          </a:p>
          <a:p>
            <a:pPr>
              <a:buClr>
                <a:srgbClr val="404040"/>
              </a:buClr>
            </a:pPr>
            <a:r>
              <a:rPr lang="en-US" sz="2400" dirty="0">
                <a:solidFill>
                  <a:schemeClr val="accent5">
                    <a:lumMod val="10000"/>
                  </a:schemeClr>
                </a:solidFill>
              </a:rPr>
              <a:t>Flight stabilization through better PID tuning and balancing</a:t>
            </a:r>
          </a:p>
          <a:p>
            <a:pPr>
              <a:buClr>
                <a:srgbClr val="404040"/>
              </a:buClr>
            </a:pPr>
            <a:endParaRPr lang="en-US" sz="2400" dirty="0">
              <a:solidFill>
                <a:schemeClr val="accent5">
                  <a:lumMod val="10000"/>
                </a:schemeClr>
              </a:solidFill>
            </a:endParaRPr>
          </a:p>
        </p:txBody>
      </p:sp>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91305">
            <a:off x="-455920" y="3488016"/>
            <a:ext cx="2623902" cy="1188720"/>
          </a:xfrm>
        </p:spPr>
        <p:txBody>
          <a:bodyPr>
            <a:noAutofit/>
          </a:bodyPr>
          <a:lstStyle/>
          <a:p>
            <a:pPr algn="r">
              <a:spcBef>
                <a:spcPts val="1000"/>
              </a:spcBef>
            </a:pPr>
            <a:r>
              <a:rPr lang="en-US" altLang="zh-CN" sz="3200" dirty="0">
                <a:solidFill>
                  <a:schemeClr val="accent5">
                    <a:lumMod val="10000"/>
                  </a:schemeClr>
                </a:solidFill>
                <a:latin typeface="+mn-lt"/>
              </a:rPr>
              <a:t>Current Status</a:t>
            </a:r>
            <a:br>
              <a:rPr lang="en-US" altLang="zh-CN" sz="3200" dirty="0">
                <a:solidFill>
                  <a:schemeClr val="accent5">
                    <a:lumMod val="10000"/>
                  </a:schemeClr>
                </a:solidFill>
                <a:latin typeface="+mn-lt"/>
              </a:rPr>
            </a:br>
            <a:r>
              <a:rPr lang="en-US" altLang="zh-CN" sz="3200" dirty="0">
                <a:solidFill>
                  <a:schemeClr val="accent5">
                    <a:lumMod val="10000"/>
                  </a:schemeClr>
                </a:solidFill>
                <a:latin typeface="+mn-lt"/>
              </a:rPr>
              <a:t>&amp; Future Work</a:t>
            </a:r>
            <a:endParaRPr lang="zh-CN" altLang="en-US" sz="3200" dirty="0">
              <a:solidFill>
                <a:schemeClr val="accent5">
                  <a:lumMod val="10000"/>
                </a:schemeClr>
              </a:solidFill>
              <a:latin typeface="+mn-lt"/>
              <a:ea typeface="+mn-ea"/>
              <a:cs typeface="+mn-cs"/>
            </a:endParaRPr>
          </a:p>
        </p:txBody>
      </p:sp>
    </p:spTree>
    <p:extLst>
      <p:ext uri="{BB962C8B-B14F-4D97-AF65-F5344CB8AC3E}">
        <p14:creationId xmlns:p14="http://schemas.microsoft.com/office/powerpoint/2010/main" val="319415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a:off x="1653363" y="365760"/>
            <a:ext cx="9367203" cy="1188720"/>
          </a:xfrm>
        </p:spPr>
        <p:txBody>
          <a:bodyPr>
            <a:normAutofit/>
          </a:bodyPr>
          <a:lstStyle/>
          <a:p>
            <a:pPr>
              <a:spcBef>
                <a:spcPts val="1000"/>
              </a:spcBef>
            </a:pPr>
            <a:r>
              <a:rPr lang="en-US" altLang="zh-CN" sz="4000">
                <a:solidFill>
                  <a:schemeClr val="accent5">
                    <a:lumMod val="10000"/>
                  </a:schemeClr>
                </a:solidFill>
                <a:latin typeface="+mn-lt"/>
                <a:ea typeface="+mn-ea"/>
                <a:cs typeface="+mn-cs"/>
              </a:rPr>
              <a:t>Acknowledgement and References</a:t>
            </a:r>
            <a:endParaRPr lang="zh-CN" altLang="en-US" sz="4000" dirty="0">
              <a:solidFill>
                <a:schemeClr val="accent5">
                  <a:lumMod val="10000"/>
                </a:schemeClr>
              </a:solidFill>
              <a:latin typeface="+mn-lt"/>
              <a:ea typeface="+mn-ea"/>
              <a:cs typeface="+mn-cs"/>
            </a:endParaRPr>
          </a:p>
        </p:txBody>
      </p:sp>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F3C64F3-D1C9-4977-BE21-32A78AD041B3}"/>
              </a:ext>
            </a:extLst>
          </p:cNvPr>
          <p:cNvSpPr>
            <a:spLocks noGrp="1"/>
          </p:cNvSpPr>
          <p:nvPr>
            <p:ph idx="1"/>
          </p:nvPr>
        </p:nvSpPr>
        <p:spPr>
          <a:xfrm>
            <a:off x="1505316" y="4616604"/>
            <a:ext cx="10277381" cy="1993205"/>
          </a:xfrm>
          <a:ln>
            <a:solidFill>
              <a:srgbClr val="404040"/>
            </a:solidFill>
            <a:prstDash val="lgDash"/>
          </a:ln>
        </p:spPr>
        <p:txBody>
          <a:bodyPr anchor="t">
            <a:normAutofit lnSpcReduction="10000"/>
          </a:bodyPr>
          <a:lstStyle/>
          <a:p>
            <a:pPr marL="0" indent="-457200">
              <a:lnSpc>
                <a:spcPct val="120000"/>
              </a:lnSpc>
              <a:buNone/>
            </a:pPr>
            <a:r>
              <a:rPr lang="en-US" sz="1000" dirty="0">
                <a:solidFill>
                  <a:srgbClr val="404040"/>
                </a:solidFill>
              </a:rPr>
              <a:t>[1]  J. Guan, S. </a:t>
            </a:r>
            <a:r>
              <a:rPr lang="en-US" sz="1000" dirty="0" err="1">
                <a:solidFill>
                  <a:srgbClr val="404040"/>
                </a:solidFill>
              </a:rPr>
              <a:t>Madani</a:t>
            </a:r>
            <a:r>
              <a:rPr lang="en-US" sz="1000" dirty="0">
                <a:solidFill>
                  <a:srgbClr val="404040"/>
                </a:solidFill>
              </a:rPr>
              <a:t>, S. Jog, and H </a:t>
            </a:r>
            <a:r>
              <a:rPr lang="en-US" sz="1000" dirty="0" err="1">
                <a:solidFill>
                  <a:srgbClr val="404040"/>
                </a:solidFill>
              </a:rPr>
              <a:t>Hassanieh</a:t>
            </a:r>
            <a:r>
              <a:rPr lang="en-US" sz="1000" dirty="0">
                <a:solidFill>
                  <a:srgbClr val="404040"/>
                </a:solidFill>
              </a:rPr>
              <a:t>.“High Resolution Millimeter Wave Imaging for Self- Driving Cars.”. 2020. IEEE CVPR (2020).</a:t>
            </a:r>
          </a:p>
          <a:p>
            <a:pPr marL="0" indent="-457200">
              <a:lnSpc>
                <a:spcPct val="120000"/>
              </a:lnSpc>
              <a:buNone/>
            </a:pPr>
            <a:r>
              <a:rPr lang="en-US" sz="1000" dirty="0">
                <a:solidFill>
                  <a:srgbClr val="404040"/>
                </a:solidFill>
              </a:rPr>
              <a:t>[2]  S. Fang and S. </a:t>
            </a:r>
            <a:r>
              <a:rPr lang="en-US" sz="1000" dirty="0" err="1">
                <a:solidFill>
                  <a:srgbClr val="404040"/>
                </a:solidFill>
              </a:rPr>
              <a:t>Nirjon</a:t>
            </a:r>
            <a:r>
              <a:rPr lang="en-US" sz="1000" dirty="0">
                <a:solidFill>
                  <a:srgbClr val="404040"/>
                </a:solidFill>
              </a:rPr>
              <a:t>. “</a:t>
            </a:r>
            <a:r>
              <a:rPr lang="en-US" sz="1000" dirty="0" err="1">
                <a:solidFill>
                  <a:srgbClr val="404040"/>
                </a:solidFill>
              </a:rPr>
              <a:t>SuperRF</a:t>
            </a:r>
            <a:r>
              <a:rPr lang="en-US" sz="1000" dirty="0">
                <a:solidFill>
                  <a:srgbClr val="404040"/>
                </a:solidFill>
              </a:rPr>
              <a:t>: Enhanced 3D RF Representation Using Stationary Low-Cost mmWave Radar.” 2020. International Conference on Embedded Wireless Systems </a:t>
            </a:r>
            <a:br>
              <a:rPr lang="en-US" sz="1000" dirty="0">
                <a:solidFill>
                  <a:srgbClr val="404040"/>
                </a:solidFill>
              </a:rPr>
            </a:br>
            <a:r>
              <a:rPr lang="en-US" sz="1000" dirty="0">
                <a:solidFill>
                  <a:srgbClr val="404040"/>
                </a:solidFill>
              </a:rPr>
              <a:t>       and Networks (EWSN), Vol. 2020. NIH Public Access, 120.</a:t>
            </a:r>
          </a:p>
          <a:p>
            <a:pPr marL="0" indent="-457200">
              <a:lnSpc>
                <a:spcPct val="120000"/>
              </a:lnSpc>
              <a:buNone/>
            </a:pPr>
            <a:r>
              <a:rPr lang="en-US" sz="1000" dirty="0">
                <a:solidFill>
                  <a:srgbClr val="404040"/>
                </a:solidFill>
              </a:rPr>
              <a:t>[3]  Texas-Instruments, IWR6843ISK, 2021 [Online]. Available: https://www.ti.com/tool/IWR6843ISK</a:t>
            </a:r>
          </a:p>
          <a:p>
            <a:pPr marL="0" indent="-457200">
              <a:lnSpc>
                <a:spcPct val="120000"/>
              </a:lnSpc>
              <a:buNone/>
            </a:pPr>
            <a:r>
              <a:rPr lang="en-US" sz="1000" dirty="0">
                <a:solidFill>
                  <a:srgbClr val="404040"/>
                </a:solidFill>
              </a:rPr>
              <a:t>[4]  Texas-Instruments, DCA1000EVM, 2021 [Online]. Available: https://www.ti.com/tool/DCA1000EVM</a:t>
            </a:r>
          </a:p>
          <a:p>
            <a:pPr marL="0" indent="-457200">
              <a:lnSpc>
                <a:spcPct val="120000"/>
              </a:lnSpc>
              <a:buNone/>
            </a:pPr>
            <a:r>
              <a:rPr lang="en-US" sz="1000" dirty="0">
                <a:solidFill>
                  <a:srgbClr val="404040"/>
                </a:solidFill>
              </a:rPr>
              <a:t>[5]  STEREOLABS, ZED mini, 2021 [Online]. Available: https://www.stereolabs.com/zed-mini/</a:t>
            </a:r>
          </a:p>
          <a:p>
            <a:pPr marL="0" indent="-457200">
              <a:lnSpc>
                <a:spcPct val="120000"/>
              </a:lnSpc>
              <a:buNone/>
            </a:pPr>
            <a:r>
              <a:rPr lang="en-US" sz="1000" dirty="0">
                <a:solidFill>
                  <a:srgbClr val="404040"/>
                </a:solidFill>
              </a:rPr>
              <a:t>[6]  LEYARD, OptiTrack, 2021 [Online]. Available: https://optitrack.com/</a:t>
            </a:r>
          </a:p>
        </p:txBody>
      </p:sp>
      <p:sp>
        <p:nvSpPr>
          <p:cNvPr id="7" name="Content Placeholder 2">
            <a:extLst>
              <a:ext uri="{FF2B5EF4-FFF2-40B4-BE49-F238E27FC236}">
                <a16:creationId xmlns:a16="http://schemas.microsoft.com/office/drawing/2014/main" id="{FD0A40AA-D9BC-45F0-93AC-8E15AA418892}"/>
              </a:ext>
            </a:extLst>
          </p:cNvPr>
          <p:cNvSpPr txBox="1">
            <a:spLocks/>
          </p:cNvSpPr>
          <p:nvPr/>
        </p:nvSpPr>
        <p:spPr>
          <a:xfrm>
            <a:off x="1505316" y="2007220"/>
            <a:ext cx="10277381" cy="2361193"/>
          </a:xfrm>
          <a:prstGeom prst="rect">
            <a:avLst/>
          </a:prstGeom>
          <a:ln>
            <a:solidFill>
              <a:srgbClr val="404040"/>
            </a:solidFill>
            <a:prstDash val="lgDash"/>
          </a:ln>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br>
              <a:rPr lang="en-US" b="1" dirty="0">
                <a:solidFill>
                  <a:srgbClr val="404040"/>
                </a:solidFill>
              </a:rPr>
            </a:br>
            <a:r>
              <a:rPr lang="en-US" b="1" dirty="0">
                <a:solidFill>
                  <a:srgbClr val="404040"/>
                </a:solidFill>
              </a:rPr>
              <a:t>Yue Sun: </a:t>
            </a:r>
            <a:r>
              <a:rPr lang="en-US" dirty="0">
                <a:solidFill>
                  <a:srgbClr val="404040"/>
                </a:solidFill>
              </a:rPr>
              <a:t>Building Neural Networks</a:t>
            </a:r>
          </a:p>
          <a:p>
            <a:pPr marL="0" indent="0" algn="ctr">
              <a:buNone/>
            </a:pPr>
            <a:r>
              <a:rPr lang="en-US" b="1" dirty="0">
                <a:solidFill>
                  <a:srgbClr val="404040"/>
                </a:solidFill>
              </a:rPr>
              <a:t>Dr. Honggang Zhang: </a:t>
            </a:r>
            <a:r>
              <a:rPr lang="en-US" dirty="0">
                <a:solidFill>
                  <a:srgbClr val="404040"/>
                </a:solidFill>
              </a:rPr>
              <a:t>Customer mentor and technical manager</a:t>
            </a:r>
          </a:p>
          <a:p>
            <a:pPr marL="0" indent="0" algn="ctr">
              <a:buNone/>
            </a:pPr>
            <a:r>
              <a:rPr lang="en-US" b="1" dirty="0">
                <a:solidFill>
                  <a:srgbClr val="404040"/>
                </a:solidFill>
              </a:rPr>
              <a:t>Dr. Tomas Materdey: </a:t>
            </a:r>
            <a:r>
              <a:rPr lang="en-US" dirty="0">
                <a:solidFill>
                  <a:srgbClr val="404040"/>
                </a:solidFill>
              </a:rPr>
              <a:t>Teaching senior design courses</a:t>
            </a:r>
          </a:p>
          <a:p>
            <a:pPr marL="0" indent="0" algn="ctr">
              <a:buNone/>
            </a:pPr>
            <a:r>
              <a:rPr lang="en-US" b="1" dirty="0">
                <a:solidFill>
                  <a:srgbClr val="404040"/>
                </a:solidFill>
              </a:rPr>
              <a:t>Dr. Michael B. Rahaim:</a:t>
            </a:r>
            <a:r>
              <a:rPr lang="en-US" dirty="0">
                <a:solidFill>
                  <a:srgbClr val="404040"/>
                </a:solidFill>
              </a:rPr>
              <a:t> Providing OptiTrack system</a:t>
            </a:r>
          </a:p>
          <a:p>
            <a:pPr marL="0" indent="0" algn="ctr">
              <a:buNone/>
            </a:pPr>
            <a:r>
              <a:rPr lang="en-US" b="1" dirty="0">
                <a:solidFill>
                  <a:srgbClr val="404040"/>
                </a:solidFill>
              </a:rPr>
              <a:t>Andrew Davis: </a:t>
            </a:r>
            <a:r>
              <a:rPr lang="en-US" dirty="0">
                <a:solidFill>
                  <a:srgbClr val="404040"/>
                </a:solidFill>
              </a:rPr>
              <a:t>Supplying resources</a:t>
            </a:r>
          </a:p>
          <a:p>
            <a:pPr marL="0" indent="0" algn="ctr">
              <a:buNone/>
            </a:pPr>
            <a:r>
              <a:rPr lang="en-US" b="1" dirty="0">
                <a:solidFill>
                  <a:srgbClr val="404040"/>
                </a:solidFill>
              </a:rPr>
              <a:t>Lucas E. Lomba: </a:t>
            </a:r>
            <a:r>
              <a:rPr lang="en-US" dirty="0">
                <a:solidFill>
                  <a:srgbClr val="404040"/>
                </a:solidFill>
              </a:rPr>
              <a:t>Helping with drone design</a:t>
            </a:r>
          </a:p>
        </p:txBody>
      </p:sp>
    </p:spTree>
    <p:extLst>
      <p:ext uri="{BB962C8B-B14F-4D97-AF65-F5344CB8AC3E}">
        <p14:creationId xmlns:p14="http://schemas.microsoft.com/office/powerpoint/2010/main" val="4283248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a:off x="1653363" y="365760"/>
            <a:ext cx="9367203" cy="1188720"/>
          </a:xfrm>
        </p:spPr>
        <p:txBody>
          <a:bodyPr>
            <a:normAutofit/>
          </a:bodyPr>
          <a:lstStyle/>
          <a:p>
            <a:pPr>
              <a:spcBef>
                <a:spcPts val="1000"/>
              </a:spcBef>
            </a:pPr>
            <a:r>
              <a:rPr lang="en-US" altLang="zh-CN" sz="4000" dirty="0">
                <a:solidFill>
                  <a:schemeClr val="accent5">
                    <a:lumMod val="10000"/>
                  </a:schemeClr>
                </a:solidFill>
                <a:latin typeface="+mn-lt"/>
                <a:ea typeface="+mn-ea"/>
                <a:cs typeface="+mn-cs"/>
              </a:rPr>
              <a:t>Thank you</a:t>
            </a:r>
            <a:endParaRPr lang="zh-CN" altLang="en-US" sz="4000" dirty="0">
              <a:solidFill>
                <a:schemeClr val="accent5">
                  <a:lumMod val="10000"/>
                </a:schemeClr>
              </a:solidFill>
              <a:latin typeface="+mn-lt"/>
              <a:ea typeface="+mn-ea"/>
              <a:cs typeface="+mn-cs"/>
            </a:endParaRPr>
          </a:p>
        </p:txBody>
      </p:sp>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FD0A40AA-D9BC-45F0-93AC-8E15AA418892}"/>
              </a:ext>
            </a:extLst>
          </p:cNvPr>
          <p:cNvSpPr txBox="1">
            <a:spLocks/>
          </p:cNvSpPr>
          <p:nvPr/>
        </p:nvSpPr>
        <p:spPr>
          <a:xfrm>
            <a:off x="1505316" y="2937165"/>
            <a:ext cx="10277381" cy="1482436"/>
          </a:xfrm>
          <a:prstGeom prst="rect">
            <a:avLst/>
          </a:prstGeom>
          <a:ln>
            <a:solidFill>
              <a:srgbClr val="404040"/>
            </a:solidFill>
            <a:prstDash val="lg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b="1" dirty="0">
              <a:solidFill>
                <a:srgbClr val="404040"/>
              </a:solidFill>
            </a:endParaRPr>
          </a:p>
          <a:p>
            <a:pPr marL="0" indent="0" algn="ctr">
              <a:buNone/>
            </a:pPr>
            <a:r>
              <a:rPr lang="en-US" b="1" dirty="0">
                <a:solidFill>
                  <a:srgbClr val="404040"/>
                </a:solidFill>
              </a:rPr>
              <a:t>Question?</a:t>
            </a:r>
          </a:p>
          <a:p>
            <a:pPr marL="0" indent="0" algn="ctr">
              <a:buNone/>
            </a:pPr>
            <a:endParaRPr lang="en-US" b="1" dirty="0">
              <a:solidFill>
                <a:srgbClr val="404040"/>
              </a:solidFill>
            </a:endParaRPr>
          </a:p>
        </p:txBody>
      </p:sp>
    </p:spTree>
    <p:extLst>
      <p:ext uri="{BB962C8B-B14F-4D97-AF65-F5344CB8AC3E}">
        <p14:creationId xmlns:p14="http://schemas.microsoft.com/office/powerpoint/2010/main" val="3379102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9">
            <a:extLst>
              <a:ext uri="{FF2B5EF4-FFF2-40B4-BE49-F238E27FC236}">
                <a16:creationId xmlns:a16="http://schemas.microsoft.com/office/drawing/2014/main" id="{DDC94F42-D31C-4543-B3FC-E58EC5C6C9AD}"/>
              </a:ext>
            </a:extLst>
          </p:cNvPr>
          <p:cNvGrpSpPr/>
          <p:nvPr/>
        </p:nvGrpSpPr>
        <p:grpSpPr>
          <a:xfrm>
            <a:off x="1275319" y="-3732"/>
            <a:ext cx="10916680" cy="6861732"/>
            <a:chOff x="1275319" y="-3732"/>
            <a:chExt cx="10916680" cy="6861732"/>
          </a:xfrm>
        </p:grpSpPr>
        <p:sp>
          <p:nvSpPr>
            <p:cNvPr id="11" name="Right Triangle 10">
              <a:extLst>
                <a:ext uri="{FF2B5EF4-FFF2-40B4-BE49-F238E27FC236}">
                  <a16:creationId xmlns:a16="http://schemas.microsoft.com/office/drawing/2014/main" id="{DADFB368-91DD-47A0-BD9C-E593B046B7E3}"/>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ectangle 11">
              <a:extLst>
                <a:ext uri="{FF2B5EF4-FFF2-40B4-BE49-F238E27FC236}">
                  <a16:creationId xmlns:a16="http://schemas.microsoft.com/office/drawing/2014/main" id="{93DC7C84-A76A-424E-A201-3E180D8C665B}"/>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4" name="Rectangle 13">
            <a:extLst>
              <a:ext uri="{FF2B5EF4-FFF2-40B4-BE49-F238E27FC236}">
                <a16:creationId xmlns:a16="http://schemas.microsoft.com/office/drawing/2014/main" id="{208BF606-A305-4833-A124-20A32F3C56A3}"/>
              </a:ext>
            </a:extLst>
          </p:cNvPr>
          <p:cNvSpPr/>
          <p:nvPr/>
        </p:nvSpPr>
        <p:spPr>
          <a:xfrm>
            <a:off x="1973680" y="215900"/>
            <a:ext cx="10027820" cy="644615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Title 1">
            <a:extLst>
              <a:ext uri="{FF2B5EF4-FFF2-40B4-BE49-F238E27FC236}">
                <a16:creationId xmlns:a16="http://schemas.microsoft.com/office/drawing/2014/main" id="{2E5E6300-0D1D-4A89-A0D9-2068B595E7D1}"/>
              </a:ext>
            </a:extLst>
          </p:cNvPr>
          <p:cNvSpPr txBox="1">
            <a:spLocks/>
          </p:cNvSpPr>
          <p:nvPr/>
        </p:nvSpPr>
        <p:spPr>
          <a:xfrm rot="17692231">
            <a:off x="-508695" y="3559390"/>
            <a:ext cx="2663379" cy="107097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1000"/>
              </a:spcBef>
            </a:pPr>
            <a:r>
              <a:rPr lang="en-US" altLang="zh-CN" sz="3700" dirty="0">
                <a:solidFill>
                  <a:schemeClr val="accent5">
                    <a:lumMod val="10000"/>
                  </a:schemeClr>
                </a:solidFill>
                <a:latin typeface="+mn-lt"/>
              </a:rPr>
              <a:t>Project Management</a:t>
            </a:r>
            <a:endParaRPr lang="zh-CN" altLang="en-US" sz="3700" dirty="0">
              <a:solidFill>
                <a:schemeClr val="accent5">
                  <a:lumMod val="10000"/>
                </a:schemeClr>
              </a:solidFill>
              <a:latin typeface="+mn-lt"/>
            </a:endParaRPr>
          </a:p>
        </p:txBody>
      </p:sp>
      <p:grpSp>
        <p:nvGrpSpPr>
          <p:cNvPr id="4" name="Group 3">
            <a:extLst>
              <a:ext uri="{FF2B5EF4-FFF2-40B4-BE49-F238E27FC236}">
                <a16:creationId xmlns:a16="http://schemas.microsoft.com/office/drawing/2014/main" id="{63B1A855-C7D1-4BB4-8D9B-F7E5C58D2A50}"/>
              </a:ext>
            </a:extLst>
          </p:cNvPr>
          <p:cNvGrpSpPr/>
          <p:nvPr/>
        </p:nvGrpSpPr>
        <p:grpSpPr>
          <a:xfrm>
            <a:off x="1794750" y="110444"/>
            <a:ext cx="10373717" cy="6637112"/>
            <a:chOff x="1828203" y="110444"/>
            <a:chExt cx="10373717" cy="6637112"/>
          </a:xfrm>
        </p:grpSpPr>
        <p:pic>
          <p:nvPicPr>
            <p:cNvPr id="16" name="Picture 15" descr="A picture containing timeline&#10;&#10;Description automatically generated">
              <a:extLst>
                <a:ext uri="{FF2B5EF4-FFF2-40B4-BE49-F238E27FC236}">
                  <a16:creationId xmlns:a16="http://schemas.microsoft.com/office/drawing/2014/main" id="{E3947B24-88F9-4750-8D54-B8098B82EF83}"/>
                </a:ext>
              </a:extLst>
            </p:cNvPr>
            <p:cNvPicPr>
              <a:picLocks noChangeAspect="1"/>
            </p:cNvPicPr>
            <p:nvPr/>
          </p:nvPicPr>
          <p:blipFill rotWithShape="1">
            <a:blip r:embed="rId2">
              <a:extLst>
                <a:ext uri="{28A0092B-C50C-407E-A947-70E740481C1C}">
                  <a14:useLocalDpi xmlns:a14="http://schemas.microsoft.com/office/drawing/2010/main" val="0"/>
                </a:ext>
              </a:extLst>
            </a:blip>
            <a:srcRect l="47851"/>
            <a:stretch/>
          </p:blipFill>
          <p:spPr>
            <a:xfrm>
              <a:off x="6485154" y="110444"/>
              <a:ext cx="5716766" cy="6637112"/>
            </a:xfrm>
            <a:prstGeom prst="rect">
              <a:avLst/>
            </a:prstGeom>
          </p:spPr>
        </p:pic>
        <p:pic>
          <p:nvPicPr>
            <p:cNvPr id="3" name="Picture 2" descr="A picture containing timeline&#10;&#10;Description automatically generated">
              <a:extLst>
                <a:ext uri="{FF2B5EF4-FFF2-40B4-BE49-F238E27FC236}">
                  <a16:creationId xmlns:a16="http://schemas.microsoft.com/office/drawing/2014/main" id="{5FC37E48-3A81-4221-8438-DFD6F1BC4CA6}"/>
                </a:ext>
              </a:extLst>
            </p:cNvPr>
            <p:cNvPicPr>
              <a:picLocks noChangeAspect="1"/>
            </p:cNvPicPr>
            <p:nvPr/>
          </p:nvPicPr>
          <p:blipFill rotWithShape="1">
            <a:blip r:embed="rId2">
              <a:extLst>
                <a:ext uri="{28A0092B-C50C-407E-A947-70E740481C1C}">
                  <a14:useLocalDpi xmlns:a14="http://schemas.microsoft.com/office/drawing/2010/main" val="0"/>
                </a:ext>
              </a:extLst>
            </a:blip>
            <a:srcRect r="56563"/>
            <a:stretch/>
          </p:blipFill>
          <p:spPr>
            <a:xfrm>
              <a:off x="1828203" y="110444"/>
              <a:ext cx="4761740" cy="6637112"/>
            </a:xfrm>
            <a:prstGeom prst="rect">
              <a:avLst/>
            </a:prstGeom>
          </p:spPr>
        </p:pic>
      </p:grpSp>
    </p:spTree>
    <p:extLst>
      <p:ext uri="{BB962C8B-B14F-4D97-AF65-F5344CB8AC3E}">
        <p14:creationId xmlns:p14="http://schemas.microsoft.com/office/powerpoint/2010/main" val="316198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9">
            <a:extLst>
              <a:ext uri="{FF2B5EF4-FFF2-40B4-BE49-F238E27FC236}">
                <a16:creationId xmlns:a16="http://schemas.microsoft.com/office/drawing/2014/main" id="{DDC94F42-D31C-4543-B3FC-E58EC5C6C9AD}"/>
              </a:ext>
            </a:extLst>
          </p:cNvPr>
          <p:cNvGrpSpPr/>
          <p:nvPr/>
        </p:nvGrpSpPr>
        <p:grpSpPr>
          <a:xfrm>
            <a:off x="1275319" y="-3732"/>
            <a:ext cx="10916680" cy="6861732"/>
            <a:chOff x="1275319" y="-3732"/>
            <a:chExt cx="10916680" cy="6861732"/>
          </a:xfrm>
        </p:grpSpPr>
        <p:sp>
          <p:nvSpPr>
            <p:cNvPr id="11" name="Right Triangle 10">
              <a:extLst>
                <a:ext uri="{FF2B5EF4-FFF2-40B4-BE49-F238E27FC236}">
                  <a16:creationId xmlns:a16="http://schemas.microsoft.com/office/drawing/2014/main" id="{DADFB368-91DD-47A0-BD9C-E593B046B7E3}"/>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ectangle 11">
              <a:extLst>
                <a:ext uri="{FF2B5EF4-FFF2-40B4-BE49-F238E27FC236}">
                  <a16:creationId xmlns:a16="http://schemas.microsoft.com/office/drawing/2014/main" id="{93DC7C84-A76A-424E-A201-3E180D8C665B}"/>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4" name="Rectangle 13">
            <a:extLst>
              <a:ext uri="{FF2B5EF4-FFF2-40B4-BE49-F238E27FC236}">
                <a16:creationId xmlns:a16="http://schemas.microsoft.com/office/drawing/2014/main" id="{208BF606-A305-4833-A124-20A32F3C56A3}"/>
              </a:ext>
            </a:extLst>
          </p:cNvPr>
          <p:cNvSpPr/>
          <p:nvPr/>
        </p:nvSpPr>
        <p:spPr>
          <a:xfrm>
            <a:off x="1973680" y="215900"/>
            <a:ext cx="10027820" cy="6446157"/>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Content Placeholder 2">
            <a:extLst>
              <a:ext uri="{FF2B5EF4-FFF2-40B4-BE49-F238E27FC236}">
                <a16:creationId xmlns:a16="http://schemas.microsoft.com/office/drawing/2014/main" id="{4DD1A20B-D739-4583-B4CB-8D03017A0CC1}"/>
              </a:ext>
            </a:extLst>
          </p:cNvPr>
          <p:cNvSpPr>
            <a:spLocks noGrp="1"/>
          </p:cNvSpPr>
          <p:nvPr>
            <p:ph idx="1"/>
          </p:nvPr>
        </p:nvSpPr>
        <p:spPr>
          <a:xfrm>
            <a:off x="2425386" y="506005"/>
            <a:ext cx="9576114" cy="3445647"/>
          </a:xfrm>
        </p:spPr>
        <p:txBody>
          <a:bodyPr anchor="t">
            <a:normAutofit/>
          </a:bodyPr>
          <a:lstStyle/>
          <a:p>
            <a:pPr marL="0" indent="0">
              <a:buNone/>
            </a:pPr>
            <a:r>
              <a:rPr lang="en-US" altLang="zh-CN" sz="2400" b="1" dirty="0">
                <a:solidFill>
                  <a:schemeClr val="accent5">
                    <a:lumMod val="10000"/>
                  </a:schemeClr>
                </a:solidFill>
              </a:rPr>
              <a:t>Motivations:</a:t>
            </a:r>
          </a:p>
          <a:p>
            <a:pPr marL="342900" indent="-342900">
              <a:buFont typeface="+mj-lt"/>
              <a:buAutoNum type="arabicPeriod"/>
            </a:pPr>
            <a:r>
              <a:rPr lang="en-US" altLang="zh-CN" sz="2000" dirty="0">
                <a:solidFill>
                  <a:schemeClr val="accent5">
                    <a:lumMod val="10000"/>
                  </a:schemeClr>
                </a:solidFill>
              </a:rPr>
              <a:t>Unsafe to access unknown and high-risk areas (smoke, fog, low-visibility) for explorations or rescues [1][2]</a:t>
            </a:r>
          </a:p>
          <a:p>
            <a:pPr marL="342900" indent="-342900">
              <a:buFont typeface="+mj-lt"/>
              <a:buAutoNum type="arabicPeriod"/>
            </a:pPr>
            <a:r>
              <a:rPr lang="en-US" altLang="zh-CN" sz="2000" dirty="0">
                <a:solidFill>
                  <a:schemeClr val="accent5">
                    <a:lumMod val="10000"/>
                  </a:schemeClr>
                </a:solidFill>
              </a:rPr>
              <a:t>Difficult to implement non-intrusive and privacy-preserving monitoring for public health and safety.</a:t>
            </a:r>
          </a:p>
          <a:p>
            <a:pPr marL="342900" indent="-342900">
              <a:buFont typeface="+mj-lt"/>
              <a:buAutoNum type="arabicPeriod"/>
            </a:pPr>
            <a:r>
              <a:rPr lang="en-US" altLang="zh-CN" sz="2000" dirty="0">
                <a:solidFill>
                  <a:schemeClr val="accent5">
                    <a:lumMod val="10000"/>
                  </a:schemeClr>
                </a:solidFill>
              </a:rPr>
              <a:t>Managements of large-scale facilities need plenty of resource (time or labor) in traditional ways.</a:t>
            </a:r>
          </a:p>
          <a:p>
            <a:pPr marL="342900" indent="-342900">
              <a:buFont typeface="+mj-lt"/>
              <a:buAutoNum type="arabicPeriod"/>
            </a:pPr>
            <a:r>
              <a:rPr lang="en-US" altLang="zh-CN" sz="2000" dirty="0">
                <a:solidFill>
                  <a:schemeClr val="accent5">
                    <a:lumMod val="10000"/>
                  </a:schemeClr>
                </a:solidFill>
              </a:rPr>
              <a:t>Application of mmWave radar sensors in autonomous driving.</a:t>
            </a:r>
          </a:p>
          <a:p>
            <a:pPr marL="342900" indent="-342900">
              <a:buFont typeface="+mj-lt"/>
              <a:buAutoNum type="arabicPeriod"/>
            </a:pPr>
            <a:r>
              <a:rPr lang="en-US" altLang="zh-CN" sz="2000" dirty="0">
                <a:solidFill>
                  <a:schemeClr val="accent5">
                    <a:lumMod val="10000"/>
                  </a:schemeClr>
                </a:solidFill>
              </a:rPr>
              <a:t>UAV can move in a 3D space with high efficiency and flexibility.</a:t>
            </a:r>
          </a:p>
          <a:p>
            <a:pPr marL="0" indent="0">
              <a:buNone/>
            </a:pPr>
            <a:endParaRPr lang="zh-CN" altLang="en-US" sz="1800" dirty="0">
              <a:solidFill>
                <a:schemeClr val="accent5">
                  <a:lumMod val="10000"/>
                </a:schemeClr>
              </a:solidFill>
            </a:endParaRPr>
          </a:p>
        </p:txBody>
      </p:sp>
      <p:sp>
        <p:nvSpPr>
          <p:cNvPr id="13" name="Title 1">
            <a:extLst>
              <a:ext uri="{FF2B5EF4-FFF2-40B4-BE49-F238E27FC236}">
                <a16:creationId xmlns:a16="http://schemas.microsoft.com/office/drawing/2014/main" id="{2E5E6300-0D1D-4A89-A0D9-2068B595E7D1}"/>
              </a:ext>
            </a:extLst>
          </p:cNvPr>
          <p:cNvSpPr txBox="1">
            <a:spLocks/>
          </p:cNvSpPr>
          <p:nvPr/>
        </p:nvSpPr>
        <p:spPr>
          <a:xfrm rot="17692231">
            <a:off x="-435567" y="3512690"/>
            <a:ext cx="2560424" cy="107097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1000"/>
              </a:spcBef>
            </a:pPr>
            <a:r>
              <a:rPr lang="en-US" altLang="zh-CN" sz="3800" dirty="0">
                <a:solidFill>
                  <a:schemeClr val="accent5">
                    <a:lumMod val="10000"/>
                  </a:schemeClr>
                </a:solidFill>
                <a:latin typeface="+mn-lt"/>
              </a:rPr>
              <a:t>Problem Definition</a:t>
            </a:r>
            <a:endParaRPr lang="zh-CN" altLang="en-US" sz="3800" dirty="0">
              <a:solidFill>
                <a:schemeClr val="accent5">
                  <a:lumMod val="10000"/>
                </a:schemeClr>
              </a:solidFill>
              <a:latin typeface="+mn-lt"/>
            </a:endParaRPr>
          </a:p>
        </p:txBody>
      </p:sp>
      <p:sp>
        <p:nvSpPr>
          <p:cNvPr id="15" name="Content Placeholder 2">
            <a:extLst>
              <a:ext uri="{FF2B5EF4-FFF2-40B4-BE49-F238E27FC236}">
                <a16:creationId xmlns:a16="http://schemas.microsoft.com/office/drawing/2014/main" id="{F11B14B3-26B0-4CC2-ABAB-EB183EB0B6F1}"/>
              </a:ext>
            </a:extLst>
          </p:cNvPr>
          <p:cNvSpPr txBox="1">
            <a:spLocks/>
          </p:cNvSpPr>
          <p:nvPr/>
        </p:nvSpPr>
        <p:spPr>
          <a:xfrm>
            <a:off x="2425386" y="4167552"/>
            <a:ext cx="8168273" cy="22135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b="1" dirty="0">
                <a:solidFill>
                  <a:schemeClr val="accent5">
                    <a:lumMod val="10000"/>
                  </a:schemeClr>
                </a:solidFill>
              </a:rPr>
              <a:t>Requirements:</a:t>
            </a:r>
          </a:p>
          <a:p>
            <a:pPr marL="342900" indent="-342900">
              <a:buFont typeface="Arial" panose="020B0604020202020204" pitchFamily="34" charset="0"/>
              <a:buAutoNum type="arabicPeriod"/>
            </a:pPr>
            <a:r>
              <a:rPr lang="en-US" altLang="zh-CN" sz="2000" dirty="0">
                <a:solidFill>
                  <a:schemeClr val="accent5">
                    <a:lumMod val="10000"/>
                  </a:schemeClr>
                </a:solidFill>
              </a:rPr>
              <a:t>Capability to outline the shape of an object in a 3D space</a:t>
            </a:r>
          </a:p>
          <a:p>
            <a:pPr marL="342900" indent="-342900">
              <a:buFont typeface="Arial" panose="020B0604020202020204" pitchFamily="34" charset="0"/>
              <a:buAutoNum type="arabicPeriod"/>
            </a:pPr>
            <a:r>
              <a:rPr lang="en-US" altLang="zh-CN" sz="2000" dirty="0">
                <a:solidFill>
                  <a:schemeClr val="accent5">
                    <a:lumMod val="10000"/>
                  </a:schemeClr>
                </a:solidFill>
              </a:rPr>
              <a:t>Accurately estimates the position of an object</a:t>
            </a:r>
          </a:p>
          <a:p>
            <a:pPr marL="342900" indent="-342900">
              <a:buFont typeface="Arial" panose="020B0604020202020204" pitchFamily="34" charset="0"/>
              <a:buAutoNum type="arabicPeriod"/>
            </a:pPr>
            <a:r>
              <a:rPr lang="en-US" altLang="zh-CN" sz="2000" dirty="0">
                <a:solidFill>
                  <a:schemeClr val="accent5">
                    <a:lumMod val="10000"/>
                  </a:schemeClr>
                </a:solidFill>
              </a:rPr>
              <a:t>An UAV platform holding and moving the sensors</a:t>
            </a:r>
          </a:p>
          <a:p>
            <a:pPr marL="342900" indent="-342900">
              <a:buFont typeface="Arial" panose="020B0604020202020204" pitchFamily="34" charset="0"/>
              <a:buAutoNum type="arabicPeriod"/>
            </a:pPr>
            <a:r>
              <a:rPr lang="en-US" altLang="zh-CN" sz="2000" dirty="0">
                <a:solidFill>
                  <a:schemeClr val="accent5">
                    <a:lumMod val="10000"/>
                  </a:schemeClr>
                </a:solidFill>
              </a:rPr>
              <a:t>Low cost, and simple operations</a:t>
            </a:r>
          </a:p>
        </p:txBody>
      </p:sp>
    </p:spTree>
    <p:extLst>
      <p:ext uri="{BB962C8B-B14F-4D97-AF65-F5344CB8AC3E}">
        <p14:creationId xmlns:p14="http://schemas.microsoft.com/office/powerpoint/2010/main" val="83706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69C7D59D-570F-48DA-AA07-562F96F0B3BF}"/>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8" name="Rectangle 157">
            <a:extLst>
              <a:ext uri="{FF2B5EF4-FFF2-40B4-BE49-F238E27FC236}">
                <a16:creationId xmlns:a16="http://schemas.microsoft.com/office/drawing/2014/main" id="{7B3CF165-A595-4B91-B4D8-02D61F514D67}"/>
              </a:ext>
            </a:extLst>
          </p:cNvPr>
          <p:cNvSpPr/>
          <p:nvPr/>
        </p:nvSpPr>
        <p:spPr>
          <a:xfrm>
            <a:off x="1759354" y="-3732"/>
            <a:ext cx="10432646" cy="6861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Rectangle 158">
            <a:extLst>
              <a:ext uri="{FF2B5EF4-FFF2-40B4-BE49-F238E27FC236}">
                <a16:creationId xmlns:a16="http://schemas.microsoft.com/office/drawing/2014/main" id="{74235451-0B79-40CC-B276-46C936B1EAD6}"/>
              </a:ext>
            </a:extLst>
          </p:cNvPr>
          <p:cNvSpPr/>
          <p:nvPr/>
        </p:nvSpPr>
        <p:spPr>
          <a:xfrm>
            <a:off x="2090945" y="90379"/>
            <a:ext cx="8730040" cy="6666293"/>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46838">
            <a:off x="-770914" y="3954979"/>
            <a:ext cx="3050971" cy="766624"/>
          </a:xfrm>
        </p:spPr>
        <p:txBody>
          <a:bodyPr>
            <a:noAutofit/>
          </a:bodyPr>
          <a:lstStyle/>
          <a:p>
            <a:pPr algn="r">
              <a:spcBef>
                <a:spcPts val="1000"/>
              </a:spcBef>
            </a:pPr>
            <a:r>
              <a:rPr lang="en-US" altLang="zh-CN" sz="3600" dirty="0">
                <a:solidFill>
                  <a:schemeClr val="accent5">
                    <a:lumMod val="10000"/>
                  </a:schemeClr>
                </a:solidFill>
                <a:latin typeface="+mn-lt"/>
              </a:rPr>
              <a:t>System Architecture 	</a:t>
            </a:r>
            <a:endParaRPr lang="zh-CN" altLang="en-US" sz="3600" dirty="0">
              <a:solidFill>
                <a:schemeClr val="accent5">
                  <a:lumMod val="10000"/>
                </a:schemeClr>
              </a:solidFill>
              <a:latin typeface="+mn-lt"/>
            </a:endParaRPr>
          </a:p>
        </p:txBody>
      </p:sp>
      <p:cxnSp>
        <p:nvCxnSpPr>
          <p:cNvPr id="30" name="Straight Arrow Connector 29">
            <a:extLst>
              <a:ext uri="{FF2B5EF4-FFF2-40B4-BE49-F238E27FC236}">
                <a16:creationId xmlns:a16="http://schemas.microsoft.com/office/drawing/2014/main" id="{522AA921-1202-4B9D-897C-57E57565C5E7}"/>
              </a:ext>
            </a:extLst>
          </p:cNvPr>
          <p:cNvCxnSpPr>
            <a:cxnSpLocks/>
            <a:stCxn id="13" idx="2"/>
            <a:endCxn id="45" idx="0"/>
          </p:cNvCxnSpPr>
          <p:nvPr/>
        </p:nvCxnSpPr>
        <p:spPr>
          <a:xfrm flipH="1">
            <a:off x="6947658" y="826709"/>
            <a:ext cx="4529" cy="4031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ECFDD330-5D44-491B-BA4E-27C92C312EC7}"/>
              </a:ext>
            </a:extLst>
          </p:cNvPr>
          <p:cNvCxnSpPr>
            <a:cxnSpLocks/>
            <a:stCxn id="263" idx="2"/>
            <a:endCxn id="33" idx="0"/>
          </p:cNvCxnSpPr>
          <p:nvPr/>
        </p:nvCxnSpPr>
        <p:spPr>
          <a:xfrm>
            <a:off x="9913333" y="4334227"/>
            <a:ext cx="5137" cy="2473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9DD927AB-5499-49C3-810B-2CE80F8C289D}"/>
              </a:ext>
            </a:extLst>
          </p:cNvPr>
          <p:cNvSpPr/>
          <p:nvPr/>
        </p:nvSpPr>
        <p:spPr>
          <a:xfrm>
            <a:off x="2180046" y="226287"/>
            <a:ext cx="5348893" cy="6376779"/>
          </a:xfrm>
          <a:prstGeom prst="rect">
            <a:avLst/>
          </a:prstGeom>
          <a:noFill/>
          <a:ln>
            <a:solidFill>
              <a:schemeClr val="tx1">
                <a:lumMod val="65000"/>
                <a:lumOff val="3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5" name="TextBox 34">
            <a:extLst>
              <a:ext uri="{FF2B5EF4-FFF2-40B4-BE49-F238E27FC236}">
                <a16:creationId xmlns:a16="http://schemas.microsoft.com/office/drawing/2014/main" id="{D4A98A2A-A258-437A-943A-82AFA102B257}"/>
              </a:ext>
            </a:extLst>
          </p:cNvPr>
          <p:cNvSpPr txBox="1"/>
          <p:nvPr/>
        </p:nvSpPr>
        <p:spPr>
          <a:xfrm>
            <a:off x="2178177" y="225851"/>
            <a:ext cx="861708" cy="307777"/>
          </a:xfrm>
          <a:prstGeom prst="rect">
            <a:avLst/>
          </a:prstGeom>
          <a:noFill/>
        </p:spPr>
        <p:txBody>
          <a:bodyPr wrap="square" rtlCol="0">
            <a:spAutoFit/>
          </a:bodyPr>
          <a:lstStyle/>
          <a:p>
            <a:r>
              <a:rPr lang="en-US" altLang="zh-CN" sz="1400" dirty="0"/>
              <a:t>Stage 1</a:t>
            </a:r>
            <a:endParaRPr lang="zh-CN" altLang="en-US" sz="1400" dirty="0"/>
          </a:p>
        </p:txBody>
      </p:sp>
      <p:sp>
        <p:nvSpPr>
          <p:cNvPr id="36" name="Rectangle 35">
            <a:extLst>
              <a:ext uri="{FF2B5EF4-FFF2-40B4-BE49-F238E27FC236}">
                <a16:creationId xmlns:a16="http://schemas.microsoft.com/office/drawing/2014/main" id="{55F3DBFF-14F5-4B71-B2E0-5DA8C51A4623}"/>
              </a:ext>
            </a:extLst>
          </p:cNvPr>
          <p:cNvSpPr/>
          <p:nvPr/>
        </p:nvSpPr>
        <p:spPr>
          <a:xfrm>
            <a:off x="7692122" y="225417"/>
            <a:ext cx="1265846" cy="6376779"/>
          </a:xfrm>
          <a:prstGeom prst="rect">
            <a:avLst/>
          </a:prstGeom>
          <a:noFill/>
          <a:ln>
            <a:solidFill>
              <a:schemeClr val="tx1">
                <a:lumMod val="65000"/>
                <a:lumOff val="3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TextBox 36">
            <a:extLst>
              <a:ext uri="{FF2B5EF4-FFF2-40B4-BE49-F238E27FC236}">
                <a16:creationId xmlns:a16="http://schemas.microsoft.com/office/drawing/2014/main" id="{455E76A3-4D9F-4180-B97D-40CA565DE720}"/>
              </a:ext>
            </a:extLst>
          </p:cNvPr>
          <p:cNvSpPr txBox="1"/>
          <p:nvPr/>
        </p:nvSpPr>
        <p:spPr>
          <a:xfrm>
            <a:off x="7675334" y="225850"/>
            <a:ext cx="861708" cy="307777"/>
          </a:xfrm>
          <a:prstGeom prst="rect">
            <a:avLst/>
          </a:prstGeom>
          <a:noFill/>
        </p:spPr>
        <p:txBody>
          <a:bodyPr wrap="square" rtlCol="0">
            <a:spAutoFit/>
          </a:bodyPr>
          <a:lstStyle/>
          <a:p>
            <a:r>
              <a:rPr lang="en-US" altLang="zh-CN" sz="1400" dirty="0"/>
              <a:t>Stage 2</a:t>
            </a:r>
            <a:endParaRPr lang="zh-CN" altLang="en-US" sz="1400" dirty="0"/>
          </a:p>
        </p:txBody>
      </p:sp>
      <p:cxnSp>
        <p:nvCxnSpPr>
          <p:cNvPr id="44" name="Connector: Elbow 43">
            <a:extLst>
              <a:ext uri="{FF2B5EF4-FFF2-40B4-BE49-F238E27FC236}">
                <a16:creationId xmlns:a16="http://schemas.microsoft.com/office/drawing/2014/main" id="{4DAD19E2-F65E-46A4-9F9C-63011D1269EF}"/>
              </a:ext>
            </a:extLst>
          </p:cNvPr>
          <p:cNvCxnSpPr>
            <a:cxnSpLocks/>
            <a:stCxn id="45" idx="3"/>
          </p:cNvCxnSpPr>
          <p:nvPr/>
        </p:nvCxnSpPr>
        <p:spPr>
          <a:xfrm>
            <a:off x="7297228" y="1510263"/>
            <a:ext cx="1426713" cy="1558159"/>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96DD4EEC-9D18-4D33-ADB3-27CD8F8456CB}"/>
              </a:ext>
            </a:extLst>
          </p:cNvPr>
          <p:cNvSpPr/>
          <p:nvPr/>
        </p:nvSpPr>
        <p:spPr>
          <a:xfrm>
            <a:off x="9122773" y="225417"/>
            <a:ext cx="1605163" cy="6376779"/>
          </a:xfrm>
          <a:prstGeom prst="rect">
            <a:avLst/>
          </a:prstGeom>
          <a:noFill/>
          <a:ln>
            <a:solidFill>
              <a:schemeClr val="tx1">
                <a:lumMod val="65000"/>
                <a:lumOff val="3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1" name="TextBox 50">
            <a:extLst>
              <a:ext uri="{FF2B5EF4-FFF2-40B4-BE49-F238E27FC236}">
                <a16:creationId xmlns:a16="http://schemas.microsoft.com/office/drawing/2014/main" id="{46AD6D1F-8B3E-4B2B-8F88-8581A05FB2D9}"/>
              </a:ext>
            </a:extLst>
          </p:cNvPr>
          <p:cNvSpPr txBox="1"/>
          <p:nvPr/>
        </p:nvSpPr>
        <p:spPr>
          <a:xfrm>
            <a:off x="9118470" y="217563"/>
            <a:ext cx="861708" cy="307777"/>
          </a:xfrm>
          <a:prstGeom prst="rect">
            <a:avLst/>
          </a:prstGeom>
          <a:noFill/>
        </p:spPr>
        <p:txBody>
          <a:bodyPr wrap="square" rtlCol="0">
            <a:spAutoFit/>
          </a:bodyPr>
          <a:lstStyle/>
          <a:p>
            <a:r>
              <a:rPr lang="en-US" altLang="zh-CN" sz="1400" dirty="0"/>
              <a:t>Stage 3</a:t>
            </a:r>
            <a:endParaRPr lang="zh-CN" altLang="en-US" sz="1400" dirty="0"/>
          </a:p>
        </p:txBody>
      </p:sp>
      <p:cxnSp>
        <p:nvCxnSpPr>
          <p:cNvPr id="53" name="Straight Arrow Connector 52">
            <a:extLst>
              <a:ext uri="{FF2B5EF4-FFF2-40B4-BE49-F238E27FC236}">
                <a16:creationId xmlns:a16="http://schemas.microsoft.com/office/drawing/2014/main" id="{BE7BB2A9-52E5-4A1A-9C78-8AD69E133FF8}"/>
              </a:ext>
            </a:extLst>
          </p:cNvPr>
          <p:cNvCxnSpPr>
            <a:cxnSpLocks/>
            <a:stCxn id="47" idx="2"/>
            <a:endCxn id="54" idx="0"/>
          </p:cNvCxnSpPr>
          <p:nvPr/>
        </p:nvCxnSpPr>
        <p:spPr>
          <a:xfrm>
            <a:off x="9920025" y="860125"/>
            <a:ext cx="269" cy="2156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8A3AC432-D04D-4A73-BBC2-AECF5681A4FC}"/>
              </a:ext>
            </a:extLst>
          </p:cNvPr>
          <p:cNvCxnSpPr>
            <a:cxnSpLocks/>
            <a:stCxn id="54" idx="2"/>
            <a:endCxn id="52" idx="0"/>
          </p:cNvCxnSpPr>
          <p:nvPr/>
        </p:nvCxnSpPr>
        <p:spPr>
          <a:xfrm flipH="1">
            <a:off x="9920025" y="1587733"/>
            <a:ext cx="269" cy="2629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Connector: Elbow 55">
            <a:extLst>
              <a:ext uri="{FF2B5EF4-FFF2-40B4-BE49-F238E27FC236}">
                <a16:creationId xmlns:a16="http://schemas.microsoft.com/office/drawing/2014/main" id="{82652CA2-1E31-48CE-9648-8B8365CBFF26}"/>
              </a:ext>
            </a:extLst>
          </p:cNvPr>
          <p:cNvCxnSpPr>
            <a:cxnSpLocks/>
            <a:stCxn id="271" idx="1"/>
            <a:endCxn id="33" idx="1"/>
          </p:cNvCxnSpPr>
          <p:nvPr/>
        </p:nvCxnSpPr>
        <p:spPr>
          <a:xfrm rot="16200000" flipH="1">
            <a:off x="8397698" y="3809220"/>
            <a:ext cx="946321" cy="1076138"/>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9D8D88EC-7DA9-4AEA-8816-4C8744BBB4A1}"/>
              </a:ext>
            </a:extLst>
          </p:cNvPr>
          <p:cNvSpPr txBox="1"/>
          <p:nvPr/>
        </p:nvSpPr>
        <p:spPr>
          <a:xfrm>
            <a:off x="7729791" y="4015650"/>
            <a:ext cx="807251" cy="461665"/>
          </a:xfrm>
          <a:prstGeom prst="rect">
            <a:avLst/>
          </a:prstGeom>
          <a:noFill/>
        </p:spPr>
        <p:txBody>
          <a:bodyPr wrap="square" rtlCol="0">
            <a:spAutoFit/>
          </a:bodyPr>
          <a:lstStyle/>
          <a:p>
            <a:r>
              <a:rPr lang="en-US" altLang="zh-CN" sz="1200" dirty="0"/>
              <a:t>Model Training</a:t>
            </a:r>
            <a:endParaRPr lang="zh-CN" altLang="en-US" sz="1200" dirty="0"/>
          </a:p>
        </p:txBody>
      </p:sp>
      <p:cxnSp>
        <p:nvCxnSpPr>
          <p:cNvPr id="60" name="Connector: Elbow 59">
            <a:extLst>
              <a:ext uri="{FF2B5EF4-FFF2-40B4-BE49-F238E27FC236}">
                <a16:creationId xmlns:a16="http://schemas.microsoft.com/office/drawing/2014/main" id="{54C4FCA5-29C5-4F8F-898C-74BEDD85A185}"/>
              </a:ext>
            </a:extLst>
          </p:cNvPr>
          <p:cNvCxnSpPr>
            <a:cxnSpLocks/>
            <a:stCxn id="59" idx="2"/>
            <a:endCxn id="160" idx="0"/>
          </p:cNvCxnSpPr>
          <p:nvPr/>
        </p:nvCxnSpPr>
        <p:spPr>
          <a:xfrm rot="16200000" flipH="1">
            <a:off x="2969474" y="1829677"/>
            <a:ext cx="699061" cy="741010"/>
          </a:xfrm>
          <a:prstGeom prst="bentConnector3">
            <a:avLst>
              <a:gd name="adj1" fmla="val 26522"/>
            </a:avLst>
          </a:prstGeom>
          <a:ln w="19050">
            <a:tailEnd type="triangle"/>
          </a:ln>
        </p:spPr>
        <p:style>
          <a:lnRef idx="1">
            <a:schemeClr val="dk1"/>
          </a:lnRef>
          <a:fillRef idx="0">
            <a:schemeClr val="dk1"/>
          </a:fillRef>
          <a:effectRef idx="0">
            <a:schemeClr val="dk1"/>
          </a:effectRef>
          <a:fontRef idx="minor">
            <a:schemeClr val="tx1"/>
          </a:fontRef>
        </p:style>
      </p:cxnSp>
      <p:cxnSp>
        <p:nvCxnSpPr>
          <p:cNvPr id="61" name="Connector: Elbow 60">
            <a:extLst>
              <a:ext uri="{FF2B5EF4-FFF2-40B4-BE49-F238E27FC236}">
                <a16:creationId xmlns:a16="http://schemas.microsoft.com/office/drawing/2014/main" id="{82A32ADD-D0F0-411A-B631-B45081602566}"/>
              </a:ext>
            </a:extLst>
          </p:cNvPr>
          <p:cNvCxnSpPr>
            <a:cxnSpLocks/>
            <a:stCxn id="11" idx="2"/>
            <a:endCxn id="160" idx="0"/>
          </p:cNvCxnSpPr>
          <p:nvPr/>
        </p:nvCxnSpPr>
        <p:spPr>
          <a:xfrm rot="5400000">
            <a:off x="3673664" y="1865427"/>
            <a:ext cx="700132" cy="668441"/>
          </a:xfrm>
          <a:prstGeom prst="bentConnector3">
            <a:avLst>
              <a:gd name="adj1" fmla="val 26558"/>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B5996DA-70CE-478A-ABD8-4C90605C8006}"/>
              </a:ext>
            </a:extLst>
          </p:cNvPr>
          <p:cNvSpPr txBox="1"/>
          <p:nvPr/>
        </p:nvSpPr>
        <p:spPr>
          <a:xfrm>
            <a:off x="7720607" y="2253057"/>
            <a:ext cx="1068888" cy="276999"/>
          </a:xfrm>
          <a:prstGeom prst="rect">
            <a:avLst/>
          </a:prstGeom>
          <a:noFill/>
        </p:spPr>
        <p:txBody>
          <a:bodyPr wrap="square" rtlCol="0">
            <a:spAutoFit/>
          </a:bodyPr>
          <a:lstStyle/>
          <a:p>
            <a:r>
              <a:rPr lang="en-US" altLang="zh-CN" sz="1200" dirty="0"/>
              <a:t>Ground truth</a:t>
            </a:r>
            <a:endParaRPr lang="zh-CN" altLang="en-US" sz="1200" dirty="0"/>
          </a:p>
        </p:txBody>
      </p:sp>
      <p:cxnSp>
        <p:nvCxnSpPr>
          <p:cNvPr id="68" name="Straight Arrow Connector 67">
            <a:extLst>
              <a:ext uri="{FF2B5EF4-FFF2-40B4-BE49-F238E27FC236}">
                <a16:creationId xmlns:a16="http://schemas.microsoft.com/office/drawing/2014/main" id="{452F8A02-5C85-45E7-8099-48AFCB25A2B9}"/>
              </a:ext>
            </a:extLst>
          </p:cNvPr>
          <p:cNvCxnSpPr>
            <a:cxnSpLocks/>
            <a:stCxn id="217" idx="3"/>
            <a:endCxn id="16" idx="1"/>
          </p:cNvCxnSpPr>
          <p:nvPr/>
        </p:nvCxnSpPr>
        <p:spPr>
          <a:xfrm flipV="1">
            <a:off x="3675541" y="4406637"/>
            <a:ext cx="4971" cy="3572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1B1A5F64-9D31-4434-92D1-CC890655D516}"/>
              </a:ext>
            </a:extLst>
          </p:cNvPr>
          <p:cNvCxnSpPr>
            <a:cxnSpLocks/>
            <a:stCxn id="17" idx="3"/>
            <a:endCxn id="45" idx="2"/>
          </p:cNvCxnSpPr>
          <p:nvPr/>
        </p:nvCxnSpPr>
        <p:spPr>
          <a:xfrm flipH="1" flipV="1">
            <a:off x="6947658" y="1790704"/>
            <a:ext cx="6316" cy="25785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1" name="Straight Arrow Connector 170">
            <a:extLst>
              <a:ext uri="{FF2B5EF4-FFF2-40B4-BE49-F238E27FC236}">
                <a16:creationId xmlns:a16="http://schemas.microsoft.com/office/drawing/2014/main" id="{DD71710E-5C4E-4B84-920C-78676C17CAE4}"/>
              </a:ext>
            </a:extLst>
          </p:cNvPr>
          <p:cNvCxnSpPr>
            <a:cxnSpLocks/>
            <a:stCxn id="16" idx="3"/>
            <a:endCxn id="160" idx="2"/>
          </p:cNvCxnSpPr>
          <p:nvPr/>
        </p:nvCxnSpPr>
        <p:spPr>
          <a:xfrm flipV="1">
            <a:off x="3680512" y="3532711"/>
            <a:ext cx="8997" cy="4640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FAAFE76F-206B-49D0-B802-76931CC29C2F}"/>
              </a:ext>
            </a:extLst>
          </p:cNvPr>
          <p:cNvCxnSpPr>
            <a:cxnSpLocks/>
            <a:stCxn id="166" idx="3"/>
            <a:endCxn id="271" idx="2"/>
          </p:cNvCxnSpPr>
          <p:nvPr/>
        </p:nvCxnSpPr>
        <p:spPr>
          <a:xfrm flipV="1">
            <a:off x="6706038" y="3462494"/>
            <a:ext cx="1130949" cy="653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Connector: Elbow 201">
            <a:extLst>
              <a:ext uri="{FF2B5EF4-FFF2-40B4-BE49-F238E27FC236}">
                <a16:creationId xmlns:a16="http://schemas.microsoft.com/office/drawing/2014/main" id="{4AFAB9CE-FCEC-417E-B2AC-6A339C6B0473}"/>
              </a:ext>
            </a:extLst>
          </p:cNvPr>
          <p:cNvCxnSpPr>
            <a:cxnSpLocks/>
            <a:stCxn id="14" idx="1"/>
            <a:endCxn id="11" idx="0"/>
          </p:cNvCxnSpPr>
          <p:nvPr/>
        </p:nvCxnSpPr>
        <p:spPr>
          <a:xfrm rot="16200000" flipH="1">
            <a:off x="3812040" y="765417"/>
            <a:ext cx="392679" cy="699141"/>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205" name="Connector: Elbow 204">
            <a:extLst>
              <a:ext uri="{FF2B5EF4-FFF2-40B4-BE49-F238E27FC236}">
                <a16:creationId xmlns:a16="http://schemas.microsoft.com/office/drawing/2014/main" id="{9144CE0B-8E80-43F8-BC99-5D7462F3DC9F}"/>
              </a:ext>
            </a:extLst>
          </p:cNvPr>
          <p:cNvCxnSpPr>
            <a:cxnSpLocks/>
            <a:stCxn id="14" idx="1"/>
            <a:endCxn id="59" idx="0"/>
          </p:cNvCxnSpPr>
          <p:nvPr/>
        </p:nvCxnSpPr>
        <p:spPr>
          <a:xfrm rot="5400000">
            <a:off x="3106779" y="760369"/>
            <a:ext cx="393750" cy="710310"/>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231" name="Straight Arrow Connector 230">
            <a:extLst>
              <a:ext uri="{FF2B5EF4-FFF2-40B4-BE49-F238E27FC236}">
                <a16:creationId xmlns:a16="http://schemas.microsoft.com/office/drawing/2014/main" id="{CDDAD5FF-DFE4-4827-B619-767E5834C6A4}"/>
              </a:ext>
            </a:extLst>
          </p:cNvPr>
          <p:cNvCxnSpPr>
            <a:cxnSpLocks/>
            <a:stCxn id="20" idx="3"/>
            <a:endCxn id="217" idx="1"/>
          </p:cNvCxnSpPr>
          <p:nvPr/>
        </p:nvCxnSpPr>
        <p:spPr>
          <a:xfrm flipV="1">
            <a:off x="3675208" y="5219407"/>
            <a:ext cx="333" cy="3511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5" name="Straight Arrow Connector 234">
            <a:extLst>
              <a:ext uri="{FF2B5EF4-FFF2-40B4-BE49-F238E27FC236}">
                <a16:creationId xmlns:a16="http://schemas.microsoft.com/office/drawing/2014/main" id="{93EAD109-1FB8-49A3-B118-8209E0D1DB37}"/>
              </a:ext>
            </a:extLst>
          </p:cNvPr>
          <p:cNvCxnSpPr>
            <a:cxnSpLocks/>
            <a:stCxn id="18" idx="3"/>
            <a:endCxn id="20" idx="1"/>
          </p:cNvCxnSpPr>
          <p:nvPr/>
        </p:nvCxnSpPr>
        <p:spPr>
          <a:xfrm flipV="1">
            <a:off x="3672080" y="5874542"/>
            <a:ext cx="3128" cy="26700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8" name="Straight Arrow Connector 237">
            <a:extLst>
              <a:ext uri="{FF2B5EF4-FFF2-40B4-BE49-F238E27FC236}">
                <a16:creationId xmlns:a16="http://schemas.microsoft.com/office/drawing/2014/main" id="{3EAD4F04-9269-4D46-9C55-88D0AC07D783}"/>
              </a:ext>
            </a:extLst>
          </p:cNvPr>
          <p:cNvCxnSpPr>
            <a:cxnSpLocks/>
            <a:stCxn id="217" idx="0"/>
            <a:endCxn id="17" idx="2"/>
          </p:cNvCxnSpPr>
          <p:nvPr/>
        </p:nvCxnSpPr>
        <p:spPr>
          <a:xfrm flipV="1">
            <a:off x="4195024" y="4987357"/>
            <a:ext cx="2300967" cy="42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30D1E321-5C42-40AC-88D4-6016C80E4094}"/>
              </a:ext>
            </a:extLst>
          </p:cNvPr>
          <p:cNvCxnSpPr>
            <a:cxnSpLocks/>
            <a:stCxn id="33" idx="2"/>
            <a:endCxn id="46" idx="0"/>
          </p:cNvCxnSpPr>
          <p:nvPr/>
        </p:nvCxnSpPr>
        <p:spPr>
          <a:xfrm>
            <a:off x="9918470" y="5059281"/>
            <a:ext cx="4346" cy="2109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268" name="Group 267">
            <a:extLst>
              <a:ext uri="{FF2B5EF4-FFF2-40B4-BE49-F238E27FC236}">
                <a16:creationId xmlns:a16="http://schemas.microsoft.com/office/drawing/2014/main" id="{81F42EB7-7F5C-4C65-A0DB-07F419B6F598}"/>
              </a:ext>
            </a:extLst>
          </p:cNvPr>
          <p:cNvGrpSpPr/>
          <p:nvPr/>
        </p:nvGrpSpPr>
        <p:grpSpPr>
          <a:xfrm>
            <a:off x="9295293" y="552347"/>
            <a:ext cx="1255046" cy="5589198"/>
            <a:chOff x="9504299" y="565410"/>
            <a:chExt cx="1255046" cy="5589198"/>
          </a:xfrm>
        </p:grpSpPr>
        <p:sp>
          <p:nvSpPr>
            <p:cNvPr id="46" name="Rectangle: Rounded Corners 45">
              <a:extLst>
                <a:ext uri="{FF2B5EF4-FFF2-40B4-BE49-F238E27FC236}">
                  <a16:creationId xmlns:a16="http://schemas.microsoft.com/office/drawing/2014/main" id="{EDA4F62E-B263-4180-957E-F29351D78ABC}"/>
                </a:ext>
              </a:extLst>
            </p:cNvPr>
            <p:cNvSpPr/>
            <p:nvPr/>
          </p:nvSpPr>
          <p:spPr>
            <a:xfrm>
              <a:off x="9504299" y="5283329"/>
              <a:ext cx="1255046" cy="8712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Full scale 3D intensity maps/2D depth images</a:t>
              </a:r>
              <a:endParaRPr lang="zh-CN" altLang="en-US" sz="1200" dirty="0"/>
            </a:p>
          </p:txBody>
        </p:sp>
        <p:sp>
          <p:nvSpPr>
            <p:cNvPr id="47" name="Rectangle: Rounded Corners 46">
              <a:extLst>
                <a:ext uri="{FF2B5EF4-FFF2-40B4-BE49-F238E27FC236}">
                  <a16:creationId xmlns:a16="http://schemas.microsoft.com/office/drawing/2014/main" id="{DDBA028A-CF8A-4177-BBBE-AC18FEA0EC61}"/>
                </a:ext>
              </a:extLst>
            </p:cNvPr>
            <p:cNvSpPr/>
            <p:nvPr/>
          </p:nvSpPr>
          <p:spPr>
            <a:xfrm>
              <a:off x="9698177" y="565410"/>
              <a:ext cx="861708" cy="30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Drone</a:t>
              </a:r>
              <a:endParaRPr lang="zh-CN" altLang="en-US" sz="1400" dirty="0"/>
            </a:p>
          </p:txBody>
        </p:sp>
        <p:sp>
          <p:nvSpPr>
            <p:cNvPr id="52" name="Rectangle: Rounded Corners 51">
              <a:extLst>
                <a:ext uri="{FF2B5EF4-FFF2-40B4-BE49-F238E27FC236}">
                  <a16:creationId xmlns:a16="http://schemas.microsoft.com/office/drawing/2014/main" id="{B37C1DAC-B4E6-483D-8D0A-E2F200D7EBBB}"/>
                </a:ext>
              </a:extLst>
            </p:cNvPr>
            <p:cNvSpPr/>
            <p:nvPr/>
          </p:nvSpPr>
          <p:spPr>
            <a:xfrm>
              <a:off x="9543488" y="1863715"/>
              <a:ext cx="1171086" cy="598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mmWave FMCW</a:t>
              </a:r>
            </a:p>
            <a:p>
              <a:pPr algn="ctr"/>
              <a:r>
                <a:rPr lang="en-US" altLang="zh-CN" sz="1200" dirty="0"/>
                <a:t>radar sensor</a:t>
              </a:r>
              <a:endParaRPr lang="zh-CN" altLang="en-US" sz="1200" dirty="0"/>
            </a:p>
          </p:txBody>
        </p:sp>
        <p:sp>
          <p:nvSpPr>
            <p:cNvPr id="54" name="Rectangle: Rounded Corners 53">
              <a:extLst>
                <a:ext uri="{FF2B5EF4-FFF2-40B4-BE49-F238E27FC236}">
                  <a16:creationId xmlns:a16="http://schemas.microsoft.com/office/drawing/2014/main" id="{CB77D36B-DC40-467F-90C7-6A5A9730648D}"/>
                </a:ext>
              </a:extLst>
            </p:cNvPr>
            <p:cNvSpPr/>
            <p:nvPr/>
          </p:nvSpPr>
          <p:spPr>
            <a:xfrm>
              <a:off x="9534794" y="1088868"/>
              <a:ext cx="1189011" cy="511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Customized </a:t>
              </a:r>
            </a:p>
            <a:p>
              <a:pPr algn="ctr"/>
              <a:r>
                <a:rPr lang="en-US" altLang="zh-CN" sz="1200" dirty="0"/>
                <a:t>2D slider</a:t>
              </a:r>
              <a:endParaRPr lang="zh-CN" altLang="en-US" sz="1200" dirty="0"/>
            </a:p>
          </p:txBody>
        </p:sp>
        <p:sp>
          <p:nvSpPr>
            <p:cNvPr id="33" name="Rectangle: Rounded Corners 32">
              <a:extLst>
                <a:ext uri="{FF2B5EF4-FFF2-40B4-BE49-F238E27FC236}">
                  <a16:creationId xmlns:a16="http://schemas.microsoft.com/office/drawing/2014/main" id="{08635F02-FBB5-403E-BCB1-EBD0EFC75EF5}"/>
                </a:ext>
              </a:extLst>
            </p:cNvPr>
            <p:cNvSpPr/>
            <p:nvPr/>
          </p:nvSpPr>
          <p:spPr>
            <a:xfrm>
              <a:off x="9617933" y="4594681"/>
              <a:ext cx="1019085" cy="4776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Trained</a:t>
              </a:r>
            </a:p>
            <a:p>
              <a:pPr algn="ctr"/>
              <a:r>
                <a:rPr lang="en-US" altLang="zh-CN" sz="1200" dirty="0"/>
                <a:t>AI models</a:t>
              </a:r>
              <a:endParaRPr lang="zh-CN" altLang="en-US" sz="1200" dirty="0"/>
            </a:p>
          </p:txBody>
        </p:sp>
        <p:sp>
          <p:nvSpPr>
            <p:cNvPr id="263" name="Rectangle: Rounded Corners 262">
              <a:extLst>
                <a:ext uri="{FF2B5EF4-FFF2-40B4-BE49-F238E27FC236}">
                  <a16:creationId xmlns:a16="http://schemas.microsoft.com/office/drawing/2014/main" id="{BD1E4953-6B88-43EB-A150-7C247B425F38}"/>
                </a:ext>
              </a:extLst>
            </p:cNvPr>
            <p:cNvSpPr/>
            <p:nvPr/>
          </p:nvSpPr>
          <p:spPr>
            <a:xfrm>
              <a:off x="9552993" y="3869627"/>
              <a:ext cx="1138692" cy="4776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2-snapshot 3D</a:t>
              </a:r>
              <a:r>
                <a:rPr lang="zh-CN" altLang="en-US" sz="1200" dirty="0"/>
                <a:t> </a:t>
              </a:r>
              <a:r>
                <a:rPr lang="en-US" altLang="zh-CN" sz="1200" dirty="0"/>
                <a:t>intensity</a:t>
              </a:r>
              <a:r>
                <a:rPr lang="zh-CN" altLang="en-US" sz="1200" dirty="0"/>
                <a:t> </a:t>
              </a:r>
              <a:r>
                <a:rPr lang="en-US" altLang="zh-CN" sz="1200" dirty="0"/>
                <a:t>maps</a:t>
              </a:r>
            </a:p>
          </p:txBody>
        </p:sp>
      </p:grpSp>
      <p:cxnSp>
        <p:nvCxnSpPr>
          <p:cNvPr id="264" name="Straight Arrow Connector 263">
            <a:extLst>
              <a:ext uri="{FF2B5EF4-FFF2-40B4-BE49-F238E27FC236}">
                <a16:creationId xmlns:a16="http://schemas.microsoft.com/office/drawing/2014/main" id="{6D563E8C-F6B7-4FF6-84B8-5C93CBBE2CFD}"/>
              </a:ext>
            </a:extLst>
          </p:cNvPr>
          <p:cNvCxnSpPr>
            <a:cxnSpLocks/>
            <a:stCxn id="52" idx="2"/>
            <a:endCxn id="252" idx="0"/>
          </p:cNvCxnSpPr>
          <p:nvPr/>
        </p:nvCxnSpPr>
        <p:spPr>
          <a:xfrm flipH="1">
            <a:off x="9915973" y="2449125"/>
            <a:ext cx="4052" cy="2346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1" name="Rectangle: Diagonal Corners Rounded 270">
            <a:extLst>
              <a:ext uri="{FF2B5EF4-FFF2-40B4-BE49-F238E27FC236}">
                <a16:creationId xmlns:a16="http://schemas.microsoft.com/office/drawing/2014/main" id="{D1142C7E-9C72-4BDC-8C2A-8A300409B76C}"/>
              </a:ext>
            </a:extLst>
          </p:cNvPr>
          <p:cNvSpPr/>
          <p:nvPr/>
        </p:nvSpPr>
        <p:spPr>
          <a:xfrm>
            <a:off x="7836987" y="3050858"/>
            <a:ext cx="991604" cy="82327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solidFill>
                  <a:schemeClr val="tx1"/>
                </a:solidFill>
              </a:rPr>
              <a:t>Neural Networks</a:t>
            </a:r>
            <a:endParaRPr lang="zh-CN" altLang="en-US" sz="1200" dirty="0">
              <a:solidFill>
                <a:schemeClr val="tx1"/>
              </a:solidFill>
            </a:endParaRPr>
          </a:p>
        </p:txBody>
      </p:sp>
      <p:pic>
        <p:nvPicPr>
          <p:cNvPr id="62" name="Picture 61">
            <a:extLst>
              <a:ext uri="{FF2B5EF4-FFF2-40B4-BE49-F238E27FC236}">
                <a16:creationId xmlns:a16="http://schemas.microsoft.com/office/drawing/2014/main" id="{1019B99F-DD68-4877-8533-091160A6F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705" y="2967272"/>
            <a:ext cx="306076" cy="306076"/>
          </a:xfrm>
          <a:prstGeom prst="rect">
            <a:avLst/>
          </a:prstGeom>
        </p:spPr>
      </p:pic>
      <p:grpSp>
        <p:nvGrpSpPr>
          <p:cNvPr id="297" name="Group 296">
            <a:extLst>
              <a:ext uri="{FF2B5EF4-FFF2-40B4-BE49-F238E27FC236}">
                <a16:creationId xmlns:a16="http://schemas.microsoft.com/office/drawing/2014/main" id="{2079B93D-39B7-499E-BA3A-81CF817D85DE}"/>
              </a:ext>
            </a:extLst>
          </p:cNvPr>
          <p:cNvGrpSpPr/>
          <p:nvPr/>
        </p:nvGrpSpPr>
        <p:grpSpPr>
          <a:xfrm>
            <a:off x="11021293" y="1654513"/>
            <a:ext cx="1077860" cy="2964600"/>
            <a:chOff x="10931644" y="1773453"/>
            <a:chExt cx="1077860" cy="2964600"/>
          </a:xfrm>
        </p:grpSpPr>
        <p:sp>
          <p:nvSpPr>
            <p:cNvPr id="269" name="Rectangle: Diagonal Corners Rounded 268">
              <a:extLst>
                <a:ext uri="{FF2B5EF4-FFF2-40B4-BE49-F238E27FC236}">
                  <a16:creationId xmlns:a16="http://schemas.microsoft.com/office/drawing/2014/main" id="{6BF46C0D-9D78-43C3-BF77-2FC7E9D4CD0F}"/>
                </a:ext>
              </a:extLst>
            </p:cNvPr>
            <p:cNvSpPr/>
            <p:nvPr/>
          </p:nvSpPr>
          <p:spPr>
            <a:xfrm>
              <a:off x="10931644" y="3891565"/>
              <a:ext cx="976853" cy="307777"/>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Software</a:t>
              </a:r>
              <a:endParaRPr lang="zh-CN" altLang="en-US" sz="1400" dirty="0"/>
            </a:p>
          </p:txBody>
        </p:sp>
        <p:sp>
          <p:nvSpPr>
            <p:cNvPr id="270" name="Rectangle: Rounded Corners 269">
              <a:extLst>
                <a:ext uri="{FF2B5EF4-FFF2-40B4-BE49-F238E27FC236}">
                  <a16:creationId xmlns:a16="http://schemas.microsoft.com/office/drawing/2014/main" id="{A5447F0B-8FEA-4EBB-9BCE-71D1CA4E97C8}"/>
                </a:ext>
              </a:extLst>
            </p:cNvPr>
            <p:cNvSpPr/>
            <p:nvPr/>
          </p:nvSpPr>
          <p:spPr>
            <a:xfrm>
              <a:off x="10931644" y="3500430"/>
              <a:ext cx="964848" cy="273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Hardware</a:t>
              </a:r>
              <a:endParaRPr lang="zh-CN" altLang="en-US" sz="1400" dirty="0"/>
            </a:p>
          </p:txBody>
        </p:sp>
        <p:sp>
          <p:nvSpPr>
            <p:cNvPr id="288" name="Rectangle: Rounded Corners 287">
              <a:extLst>
                <a:ext uri="{FF2B5EF4-FFF2-40B4-BE49-F238E27FC236}">
                  <a16:creationId xmlns:a16="http://schemas.microsoft.com/office/drawing/2014/main" id="{59383D96-8A11-48EC-B230-A0BD4A338439}"/>
                </a:ext>
              </a:extLst>
            </p:cNvPr>
            <p:cNvSpPr/>
            <p:nvPr/>
          </p:nvSpPr>
          <p:spPr>
            <a:xfrm>
              <a:off x="10931644" y="4316619"/>
              <a:ext cx="964848" cy="42143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Input/</a:t>
              </a:r>
            </a:p>
            <a:p>
              <a:pPr algn="ctr"/>
              <a:r>
                <a:rPr lang="en-US" altLang="zh-CN" sz="1200" dirty="0"/>
                <a:t>Output</a:t>
              </a:r>
              <a:endParaRPr lang="zh-CN" altLang="en-US" sz="1200" dirty="0"/>
            </a:p>
          </p:txBody>
        </p:sp>
        <p:grpSp>
          <p:nvGrpSpPr>
            <p:cNvPr id="296" name="Group 295">
              <a:extLst>
                <a:ext uri="{FF2B5EF4-FFF2-40B4-BE49-F238E27FC236}">
                  <a16:creationId xmlns:a16="http://schemas.microsoft.com/office/drawing/2014/main" id="{A35C0C9E-D628-42DB-8BEB-9EF67BB66888}"/>
                </a:ext>
              </a:extLst>
            </p:cNvPr>
            <p:cNvGrpSpPr/>
            <p:nvPr/>
          </p:nvGrpSpPr>
          <p:grpSpPr>
            <a:xfrm>
              <a:off x="10931644" y="1773453"/>
              <a:ext cx="1077860" cy="1579660"/>
              <a:chOff x="10931644" y="1773453"/>
              <a:chExt cx="1077860" cy="1579660"/>
            </a:xfrm>
          </p:grpSpPr>
          <p:sp>
            <p:nvSpPr>
              <p:cNvPr id="289" name="Rectangle: Single Corner Rounded 288">
                <a:extLst>
                  <a:ext uri="{FF2B5EF4-FFF2-40B4-BE49-F238E27FC236}">
                    <a16:creationId xmlns:a16="http://schemas.microsoft.com/office/drawing/2014/main" id="{0EA9862A-056C-4318-8361-DF2095036A3B}"/>
                  </a:ext>
                </a:extLst>
              </p:cNvPr>
              <p:cNvSpPr/>
              <p:nvPr/>
            </p:nvSpPr>
            <p:spPr>
              <a:xfrm>
                <a:off x="10931645" y="1775909"/>
                <a:ext cx="976853" cy="1577204"/>
              </a:xfrm>
              <a:prstGeom prst="round1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grpSp>
            <p:nvGrpSpPr>
              <p:cNvPr id="295" name="Group 294">
                <a:extLst>
                  <a:ext uri="{FF2B5EF4-FFF2-40B4-BE49-F238E27FC236}">
                    <a16:creationId xmlns:a16="http://schemas.microsoft.com/office/drawing/2014/main" id="{4980A14A-9515-4A40-9440-D16A61B58480}"/>
                  </a:ext>
                </a:extLst>
              </p:cNvPr>
              <p:cNvGrpSpPr/>
              <p:nvPr/>
            </p:nvGrpSpPr>
            <p:grpSpPr>
              <a:xfrm>
                <a:off x="10931644" y="1773453"/>
                <a:ext cx="1077860" cy="1569660"/>
                <a:chOff x="10920106" y="3471999"/>
                <a:chExt cx="1077860" cy="1569660"/>
              </a:xfrm>
            </p:grpSpPr>
            <p:sp>
              <p:nvSpPr>
                <p:cNvPr id="290" name="TextBox 289">
                  <a:extLst>
                    <a:ext uri="{FF2B5EF4-FFF2-40B4-BE49-F238E27FC236}">
                      <a16:creationId xmlns:a16="http://schemas.microsoft.com/office/drawing/2014/main" id="{FEFFECA1-6D66-40AD-AE6C-F5A3905C1C74}"/>
                    </a:ext>
                  </a:extLst>
                </p:cNvPr>
                <p:cNvSpPr txBox="1"/>
                <p:nvPr/>
              </p:nvSpPr>
              <p:spPr>
                <a:xfrm>
                  <a:off x="11194915" y="3471999"/>
                  <a:ext cx="803051" cy="1569660"/>
                </a:xfrm>
                <a:prstGeom prst="rect">
                  <a:avLst/>
                </a:prstGeom>
                <a:noFill/>
              </p:spPr>
              <p:txBody>
                <a:bodyPr wrap="square" rtlCol="0">
                  <a:spAutoFit/>
                </a:bodyPr>
                <a:lstStyle/>
                <a:p>
                  <a:r>
                    <a:rPr lang="en-US" altLang="zh-CN" sz="1200" dirty="0"/>
                    <a:t>mmWave Studio</a:t>
                  </a:r>
                </a:p>
                <a:p>
                  <a:endParaRPr lang="en-US" altLang="zh-CN" sz="1200" dirty="0"/>
                </a:p>
                <a:p>
                  <a:r>
                    <a:rPr lang="en-US" altLang="zh-CN" sz="1200" dirty="0"/>
                    <a:t>MATLAB</a:t>
                  </a:r>
                </a:p>
                <a:p>
                  <a:endParaRPr lang="en-US" altLang="zh-CN" sz="1200" dirty="0"/>
                </a:p>
                <a:p>
                  <a:r>
                    <a:rPr lang="en-US" altLang="zh-CN" sz="1200" dirty="0"/>
                    <a:t>FreeCAD</a:t>
                  </a:r>
                </a:p>
                <a:p>
                  <a:endParaRPr lang="en-US" altLang="zh-CN" sz="1200" dirty="0"/>
                </a:p>
                <a:p>
                  <a:r>
                    <a:rPr lang="en-US" altLang="zh-CN" sz="1200" dirty="0"/>
                    <a:t>Python</a:t>
                  </a:r>
                  <a:endParaRPr lang="zh-CN" altLang="en-US" sz="1200" dirty="0"/>
                </a:p>
              </p:txBody>
            </p:sp>
            <p:pic>
              <p:nvPicPr>
                <p:cNvPr id="291" name="Picture 290">
                  <a:extLst>
                    <a:ext uri="{FF2B5EF4-FFF2-40B4-BE49-F238E27FC236}">
                      <a16:creationId xmlns:a16="http://schemas.microsoft.com/office/drawing/2014/main" id="{F389886E-2438-40CE-ACD4-7F649CE84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5589" y="4750350"/>
                  <a:ext cx="257561" cy="257561"/>
                </a:xfrm>
                <a:prstGeom prst="rect">
                  <a:avLst/>
                </a:prstGeom>
              </p:spPr>
            </p:pic>
            <p:pic>
              <p:nvPicPr>
                <p:cNvPr id="292" name="Picture 291" descr="A picture containing logo&#10;&#10;Description automatically generated">
                  <a:extLst>
                    <a:ext uri="{FF2B5EF4-FFF2-40B4-BE49-F238E27FC236}">
                      <a16:creationId xmlns:a16="http://schemas.microsoft.com/office/drawing/2014/main" id="{05A09740-B199-41C7-A90F-915A1ABDA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106" y="3931756"/>
                  <a:ext cx="334855" cy="334855"/>
                </a:xfrm>
                <a:prstGeom prst="rect">
                  <a:avLst/>
                </a:prstGeom>
              </p:spPr>
            </p:pic>
            <p:pic>
              <p:nvPicPr>
                <p:cNvPr id="293" name="Picture 292" descr="A picture containing text, sign, vector graphics&#10;&#10;Description automatically generated">
                  <a:extLst>
                    <a:ext uri="{FF2B5EF4-FFF2-40B4-BE49-F238E27FC236}">
                      <a16:creationId xmlns:a16="http://schemas.microsoft.com/office/drawing/2014/main" id="{C4D74A8B-512B-4775-BBCB-9EC6D898E3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3247" y="4399355"/>
                  <a:ext cx="238575" cy="223097"/>
                </a:xfrm>
                <a:prstGeom prst="rect">
                  <a:avLst/>
                </a:prstGeom>
              </p:spPr>
            </p:pic>
            <p:pic>
              <p:nvPicPr>
                <p:cNvPr id="294" name="Picture 293">
                  <a:extLst>
                    <a:ext uri="{FF2B5EF4-FFF2-40B4-BE49-F238E27FC236}">
                      <a16:creationId xmlns:a16="http://schemas.microsoft.com/office/drawing/2014/main" id="{0A4FD876-1995-4C00-8FE2-AF9E1E518E90}"/>
                    </a:ext>
                  </a:extLst>
                </p:cNvPr>
                <p:cNvPicPr>
                  <a:picLocks noChangeAspect="1"/>
                </p:cNvPicPr>
                <p:nvPr/>
              </p:nvPicPr>
              <p:blipFill>
                <a:blip r:embed="rId5"/>
                <a:stretch>
                  <a:fillRect/>
                </a:stretch>
              </p:blipFill>
              <p:spPr>
                <a:xfrm>
                  <a:off x="10994575" y="3599101"/>
                  <a:ext cx="238575" cy="243347"/>
                </a:xfrm>
                <a:prstGeom prst="rect">
                  <a:avLst/>
                </a:prstGeom>
              </p:spPr>
            </p:pic>
          </p:grpSp>
        </p:grpSp>
      </p:grpSp>
      <p:sp>
        <p:nvSpPr>
          <p:cNvPr id="82" name="Rectangle: Rounded Corners 81">
            <a:extLst>
              <a:ext uri="{FF2B5EF4-FFF2-40B4-BE49-F238E27FC236}">
                <a16:creationId xmlns:a16="http://schemas.microsoft.com/office/drawing/2014/main" id="{322ACD2D-239F-402B-BED1-C9A859DC4BEE}"/>
              </a:ext>
            </a:extLst>
          </p:cNvPr>
          <p:cNvSpPr/>
          <p:nvPr/>
        </p:nvSpPr>
        <p:spPr>
          <a:xfrm>
            <a:off x="5535935" y="2371688"/>
            <a:ext cx="1166069" cy="42705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Full-scale 3D intensity maps </a:t>
            </a:r>
            <a:endParaRPr lang="zh-CN" altLang="en-US" sz="1200" dirty="0"/>
          </a:p>
        </p:txBody>
      </p:sp>
      <p:cxnSp>
        <p:nvCxnSpPr>
          <p:cNvPr id="95" name="Connector: Elbow 94">
            <a:extLst>
              <a:ext uri="{FF2B5EF4-FFF2-40B4-BE49-F238E27FC236}">
                <a16:creationId xmlns:a16="http://schemas.microsoft.com/office/drawing/2014/main" id="{0DEB4488-B294-478A-A4EC-78DA9D8EA3B6}"/>
              </a:ext>
            </a:extLst>
          </p:cNvPr>
          <p:cNvCxnSpPr>
            <a:cxnSpLocks/>
            <a:stCxn id="135" idx="0"/>
            <a:endCxn id="82" idx="1"/>
          </p:cNvCxnSpPr>
          <p:nvPr/>
        </p:nvCxnSpPr>
        <p:spPr>
          <a:xfrm flipV="1">
            <a:off x="5283415" y="2585217"/>
            <a:ext cx="252520" cy="219340"/>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98" name="Connector: Elbow 97">
            <a:extLst>
              <a:ext uri="{FF2B5EF4-FFF2-40B4-BE49-F238E27FC236}">
                <a16:creationId xmlns:a16="http://schemas.microsoft.com/office/drawing/2014/main" id="{76BEE5C1-A59F-40CF-9664-6368956DD015}"/>
              </a:ext>
            </a:extLst>
          </p:cNvPr>
          <p:cNvCxnSpPr>
            <a:cxnSpLocks/>
            <a:stCxn id="82" idx="3"/>
            <a:endCxn id="271" idx="3"/>
          </p:cNvCxnSpPr>
          <p:nvPr/>
        </p:nvCxnSpPr>
        <p:spPr>
          <a:xfrm>
            <a:off x="6702004" y="2585217"/>
            <a:ext cx="1630785" cy="465641"/>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03" name="Connector: Elbow 102">
            <a:extLst>
              <a:ext uri="{FF2B5EF4-FFF2-40B4-BE49-F238E27FC236}">
                <a16:creationId xmlns:a16="http://schemas.microsoft.com/office/drawing/2014/main" id="{E79BEE0E-953B-4382-992E-9FD4FCC2EDBE}"/>
              </a:ext>
            </a:extLst>
          </p:cNvPr>
          <p:cNvCxnSpPr>
            <a:cxnSpLocks/>
            <a:stCxn id="167" idx="0"/>
            <a:endCxn id="166" idx="1"/>
          </p:cNvCxnSpPr>
          <p:nvPr/>
        </p:nvCxnSpPr>
        <p:spPr>
          <a:xfrm>
            <a:off x="5276646" y="3277454"/>
            <a:ext cx="263323" cy="19157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167" name="Rectangle: Diagonal Corners Rounded 166">
            <a:extLst>
              <a:ext uri="{FF2B5EF4-FFF2-40B4-BE49-F238E27FC236}">
                <a16:creationId xmlns:a16="http://schemas.microsoft.com/office/drawing/2014/main" id="{4B76622F-349B-4DE8-BB72-185BA1E358FD}"/>
              </a:ext>
            </a:extLst>
          </p:cNvPr>
          <p:cNvSpPr/>
          <p:nvPr/>
        </p:nvSpPr>
        <p:spPr>
          <a:xfrm>
            <a:off x="4422548" y="3098623"/>
            <a:ext cx="854098" cy="3576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100" dirty="0"/>
              <a:t>Heatmap Generator</a:t>
            </a:r>
            <a:endParaRPr lang="zh-CN" altLang="en-US" sz="1100" dirty="0"/>
          </a:p>
        </p:txBody>
      </p:sp>
      <p:grpSp>
        <p:nvGrpSpPr>
          <p:cNvPr id="177" name="Group 176">
            <a:extLst>
              <a:ext uri="{FF2B5EF4-FFF2-40B4-BE49-F238E27FC236}">
                <a16:creationId xmlns:a16="http://schemas.microsoft.com/office/drawing/2014/main" id="{1F1083F7-22FE-4222-84FA-775FF605E3DA}"/>
              </a:ext>
            </a:extLst>
          </p:cNvPr>
          <p:cNvGrpSpPr/>
          <p:nvPr/>
        </p:nvGrpSpPr>
        <p:grpSpPr>
          <a:xfrm>
            <a:off x="2336866" y="325968"/>
            <a:ext cx="5075090" cy="6059553"/>
            <a:chOff x="2336866" y="325968"/>
            <a:chExt cx="5075090" cy="6059553"/>
          </a:xfrm>
        </p:grpSpPr>
        <p:grpSp>
          <p:nvGrpSpPr>
            <p:cNvPr id="243" name="Group 242">
              <a:extLst>
                <a:ext uri="{FF2B5EF4-FFF2-40B4-BE49-F238E27FC236}">
                  <a16:creationId xmlns:a16="http://schemas.microsoft.com/office/drawing/2014/main" id="{14FC1728-5398-4FA2-A3B5-1AFAC381CBFD}"/>
                </a:ext>
              </a:extLst>
            </p:cNvPr>
            <p:cNvGrpSpPr/>
            <p:nvPr/>
          </p:nvGrpSpPr>
          <p:grpSpPr>
            <a:xfrm>
              <a:off x="2336866" y="325968"/>
              <a:ext cx="5075090" cy="6059553"/>
              <a:chOff x="3133708" y="417409"/>
              <a:chExt cx="5075090" cy="6059553"/>
            </a:xfrm>
          </p:grpSpPr>
          <p:sp>
            <p:nvSpPr>
              <p:cNvPr id="11" name="Rectangle: Rounded Corners 10">
                <a:extLst>
                  <a:ext uri="{FF2B5EF4-FFF2-40B4-BE49-F238E27FC236}">
                    <a16:creationId xmlns:a16="http://schemas.microsoft.com/office/drawing/2014/main" id="{5F986F65-70FE-4F48-8189-3BD906C6C60F}"/>
                  </a:ext>
                </a:extLst>
              </p:cNvPr>
              <p:cNvSpPr/>
              <p:nvPr/>
            </p:nvSpPr>
            <p:spPr>
              <a:xfrm>
                <a:off x="4635774" y="1402769"/>
                <a:ext cx="1038035" cy="5382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Data capture card</a:t>
                </a:r>
                <a:endParaRPr lang="zh-CN" altLang="en-US" sz="1200" dirty="0"/>
              </a:p>
            </p:txBody>
          </p:sp>
          <p:sp>
            <p:nvSpPr>
              <p:cNvPr id="13" name="Rectangle: Rounded Corners 12">
                <a:extLst>
                  <a:ext uri="{FF2B5EF4-FFF2-40B4-BE49-F238E27FC236}">
                    <a16:creationId xmlns:a16="http://schemas.microsoft.com/office/drawing/2014/main" id="{F763A8F5-AAAC-4A08-BEAF-C989E1700DA5}"/>
                  </a:ext>
                </a:extLst>
              </p:cNvPr>
              <p:cNvSpPr/>
              <p:nvPr/>
            </p:nvSpPr>
            <p:spPr>
              <a:xfrm>
                <a:off x="7369461" y="515445"/>
                <a:ext cx="759135" cy="402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Depth camera</a:t>
                </a:r>
                <a:endParaRPr lang="zh-CN" altLang="en-US" sz="1200" dirty="0"/>
              </a:p>
            </p:txBody>
          </p:sp>
          <p:sp>
            <p:nvSpPr>
              <p:cNvPr id="14" name="Rectangle: Diagonal Corners Rounded 13">
                <a:extLst>
                  <a:ext uri="{FF2B5EF4-FFF2-40B4-BE49-F238E27FC236}">
                    <a16:creationId xmlns:a16="http://schemas.microsoft.com/office/drawing/2014/main" id="{4C2EA041-5174-4E9D-BFEF-48FB6041E27A}"/>
                  </a:ext>
                </a:extLst>
              </p:cNvPr>
              <p:cNvSpPr/>
              <p:nvPr/>
            </p:nvSpPr>
            <p:spPr>
              <a:xfrm>
                <a:off x="3850346" y="496880"/>
                <a:ext cx="1210610" cy="513210"/>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Radar sensor configuration</a:t>
                </a:r>
                <a:endParaRPr lang="zh-CN" altLang="en-US" sz="1200" dirty="0"/>
              </a:p>
            </p:txBody>
          </p:sp>
          <p:sp>
            <p:nvSpPr>
              <p:cNvPr id="16" name="Rectangle: Diagonal Corners Rounded 15">
                <a:extLst>
                  <a:ext uri="{FF2B5EF4-FFF2-40B4-BE49-F238E27FC236}">
                    <a16:creationId xmlns:a16="http://schemas.microsoft.com/office/drawing/2014/main" id="{315BA143-EECA-4C8D-B57B-A00497D57784}"/>
                  </a:ext>
                </a:extLst>
              </p:cNvPr>
              <p:cNvSpPr/>
              <p:nvPr/>
            </p:nvSpPr>
            <p:spPr>
              <a:xfrm>
                <a:off x="3888598" y="4088155"/>
                <a:ext cx="1177512" cy="409923"/>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Radar Signal Synthesizer</a:t>
                </a:r>
                <a:endParaRPr lang="zh-CN" altLang="en-US" sz="1200" dirty="0"/>
              </a:p>
            </p:txBody>
          </p:sp>
          <p:sp>
            <p:nvSpPr>
              <p:cNvPr id="17" name="Rectangle: Diagonal Corners Rounded 16">
                <a:extLst>
                  <a:ext uri="{FF2B5EF4-FFF2-40B4-BE49-F238E27FC236}">
                    <a16:creationId xmlns:a16="http://schemas.microsoft.com/office/drawing/2014/main" id="{E8BF13A0-13C6-45E6-845A-9E1F0A967700}"/>
                  </a:ext>
                </a:extLst>
              </p:cNvPr>
              <p:cNvSpPr/>
              <p:nvPr/>
            </p:nvSpPr>
            <p:spPr>
              <a:xfrm>
                <a:off x="7292833" y="4460677"/>
                <a:ext cx="915965" cy="123624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Point cloud-to-Depth image Generator</a:t>
                </a:r>
                <a:endParaRPr lang="zh-CN" altLang="en-US" sz="1200" dirty="0"/>
              </a:p>
            </p:txBody>
          </p:sp>
          <p:sp>
            <p:nvSpPr>
              <p:cNvPr id="18" name="Rectangle: Diagonal Corners Rounded 17">
                <a:extLst>
                  <a:ext uri="{FF2B5EF4-FFF2-40B4-BE49-F238E27FC236}">
                    <a16:creationId xmlns:a16="http://schemas.microsoft.com/office/drawing/2014/main" id="{DE329A19-F111-4322-BD4A-DDD3EE7F53E5}"/>
                  </a:ext>
                </a:extLst>
              </p:cNvPr>
              <p:cNvSpPr/>
              <p:nvPr/>
            </p:nvSpPr>
            <p:spPr>
              <a:xfrm>
                <a:off x="3942998" y="6232987"/>
                <a:ext cx="1051847" cy="243975"/>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CAD models</a:t>
                </a:r>
                <a:endParaRPr lang="zh-CN" altLang="en-US" sz="1200" dirty="0"/>
              </a:p>
            </p:txBody>
          </p:sp>
          <p:sp>
            <p:nvSpPr>
              <p:cNvPr id="20" name="Rectangle: Diagonal Corners Rounded 19">
                <a:extLst>
                  <a:ext uri="{FF2B5EF4-FFF2-40B4-BE49-F238E27FC236}">
                    <a16:creationId xmlns:a16="http://schemas.microsoft.com/office/drawing/2014/main" id="{166B1A29-13DE-4200-A708-AA8BF740C1DB}"/>
                  </a:ext>
                </a:extLst>
              </p:cNvPr>
              <p:cNvSpPr/>
              <p:nvPr/>
            </p:nvSpPr>
            <p:spPr>
              <a:xfrm>
                <a:off x="3370000" y="5662003"/>
                <a:ext cx="2204099" cy="303980"/>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CAD-to-Point cloud Conversion</a:t>
                </a:r>
                <a:endParaRPr lang="zh-CN" altLang="en-US" sz="1200" dirty="0"/>
              </a:p>
            </p:txBody>
          </p:sp>
          <p:sp>
            <p:nvSpPr>
              <p:cNvPr id="45" name="Rectangle: Rounded Corners 44">
                <a:extLst>
                  <a:ext uri="{FF2B5EF4-FFF2-40B4-BE49-F238E27FC236}">
                    <a16:creationId xmlns:a16="http://schemas.microsoft.com/office/drawing/2014/main" id="{6C208E1C-9397-4FB5-8491-FE3418889085}"/>
                  </a:ext>
                </a:extLst>
              </p:cNvPr>
              <p:cNvSpPr/>
              <p:nvPr/>
            </p:nvSpPr>
            <p:spPr>
              <a:xfrm>
                <a:off x="7394929" y="1321263"/>
                <a:ext cx="699141" cy="5608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2D Depth Images</a:t>
                </a:r>
                <a:endParaRPr lang="zh-CN" altLang="en-US" sz="1200" dirty="0"/>
              </a:p>
            </p:txBody>
          </p:sp>
          <p:sp>
            <p:nvSpPr>
              <p:cNvPr id="59" name="Rectangle: Rounded Corners 58">
                <a:extLst>
                  <a:ext uri="{FF2B5EF4-FFF2-40B4-BE49-F238E27FC236}">
                    <a16:creationId xmlns:a16="http://schemas.microsoft.com/office/drawing/2014/main" id="{546EE834-92F3-4E6D-81F0-EE5FBC3433F6}"/>
                  </a:ext>
                </a:extLst>
              </p:cNvPr>
              <p:cNvSpPr/>
              <p:nvPr/>
            </p:nvSpPr>
            <p:spPr>
              <a:xfrm>
                <a:off x="3133708" y="1403840"/>
                <a:ext cx="1223266" cy="5382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mmWave FMCW</a:t>
                </a:r>
              </a:p>
              <a:p>
                <a:pPr algn="ctr"/>
                <a:r>
                  <a:rPr lang="en-US" altLang="zh-CN" sz="1200" dirty="0"/>
                  <a:t>radar sensor</a:t>
                </a:r>
                <a:endParaRPr lang="zh-CN" altLang="en-US" sz="1200" dirty="0"/>
              </a:p>
            </p:txBody>
          </p:sp>
          <p:pic>
            <p:nvPicPr>
              <p:cNvPr id="64" name="Picture 63">
                <a:extLst>
                  <a:ext uri="{FF2B5EF4-FFF2-40B4-BE49-F238E27FC236}">
                    <a16:creationId xmlns:a16="http://schemas.microsoft.com/office/drawing/2014/main" id="{A6C65F9D-5A95-4C33-94C1-6D15B510A25C}"/>
                  </a:ext>
                </a:extLst>
              </p:cNvPr>
              <p:cNvPicPr>
                <a:picLocks noChangeAspect="1"/>
              </p:cNvPicPr>
              <p:nvPr/>
            </p:nvPicPr>
            <p:blipFill>
              <a:blip r:embed="rId5"/>
              <a:stretch>
                <a:fillRect/>
              </a:stretch>
            </p:blipFill>
            <p:spPr>
              <a:xfrm>
                <a:off x="3714279" y="417409"/>
                <a:ext cx="262213" cy="267457"/>
              </a:xfrm>
              <a:prstGeom prst="rect">
                <a:avLst/>
              </a:prstGeom>
            </p:spPr>
          </p:pic>
          <p:sp>
            <p:nvSpPr>
              <p:cNvPr id="75" name="TextBox 74">
                <a:extLst>
                  <a:ext uri="{FF2B5EF4-FFF2-40B4-BE49-F238E27FC236}">
                    <a16:creationId xmlns:a16="http://schemas.microsoft.com/office/drawing/2014/main" id="{B43791BF-C22C-4680-950C-E9CE3D235735}"/>
                  </a:ext>
                </a:extLst>
              </p:cNvPr>
              <p:cNvSpPr txBox="1"/>
              <p:nvPr/>
            </p:nvSpPr>
            <p:spPr>
              <a:xfrm>
                <a:off x="4468921" y="2106765"/>
                <a:ext cx="1652628" cy="276999"/>
              </a:xfrm>
              <a:prstGeom prst="rect">
                <a:avLst/>
              </a:prstGeom>
              <a:noFill/>
            </p:spPr>
            <p:txBody>
              <a:bodyPr wrap="square" rtlCol="0">
                <a:spAutoFit/>
              </a:bodyPr>
              <a:lstStyle/>
              <a:p>
                <a:r>
                  <a:rPr lang="en-US" altLang="zh-CN" sz="1200" dirty="0"/>
                  <a:t>Real radar signal</a:t>
                </a:r>
                <a:endParaRPr lang="zh-CN" altLang="en-US" sz="1200" dirty="0"/>
              </a:p>
            </p:txBody>
          </p:sp>
          <p:sp>
            <p:nvSpPr>
              <p:cNvPr id="76" name="TextBox 75">
                <a:extLst>
                  <a:ext uri="{FF2B5EF4-FFF2-40B4-BE49-F238E27FC236}">
                    <a16:creationId xmlns:a16="http://schemas.microsoft.com/office/drawing/2014/main" id="{B89DFE6C-9955-467D-807B-8C3363982057}"/>
                  </a:ext>
                </a:extLst>
              </p:cNvPr>
              <p:cNvSpPr txBox="1"/>
              <p:nvPr/>
            </p:nvSpPr>
            <p:spPr>
              <a:xfrm>
                <a:off x="4446886" y="3858699"/>
                <a:ext cx="2226635" cy="276999"/>
              </a:xfrm>
              <a:prstGeom prst="rect">
                <a:avLst/>
              </a:prstGeom>
              <a:noFill/>
            </p:spPr>
            <p:txBody>
              <a:bodyPr wrap="square" rtlCol="0">
                <a:spAutoFit/>
              </a:bodyPr>
              <a:lstStyle/>
              <a:p>
                <a:r>
                  <a:rPr lang="en-US" altLang="zh-CN" sz="1200" dirty="0"/>
                  <a:t>Synthesized radar signal</a:t>
                </a:r>
                <a:endParaRPr lang="zh-CN" altLang="en-US" sz="1200" dirty="0"/>
              </a:p>
            </p:txBody>
          </p:sp>
          <p:sp>
            <p:nvSpPr>
              <p:cNvPr id="166" name="Rectangle: Rounded Corners 165">
                <a:extLst>
                  <a:ext uri="{FF2B5EF4-FFF2-40B4-BE49-F238E27FC236}">
                    <a16:creationId xmlns:a16="http://schemas.microsoft.com/office/drawing/2014/main" id="{1D388981-0899-4AFB-BCF3-069DDD79E34C}"/>
                  </a:ext>
                </a:extLst>
              </p:cNvPr>
              <p:cNvSpPr/>
              <p:nvPr/>
            </p:nvSpPr>
            <p:spPr>
              <a:xfrm>
                <a:off x="6336811" y="3338955"/>
                <a:ext cx="1166069" cy="4430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2-snapshot 3D intensity maps </a:t>
                </a:r>
                <a:endParaRPr lang="zh-CN" altLang="en-US" sz="1200" dirty="0"/>
              </a:p>
            </p:txBody>
          </p:sp>
          <p:sp>
            <p:nvSpPr>
              <p:cNvPr id="217" name="Rectangle: Diagonal Corners Rounded 216">
                <a:extLst>
                  <a:ext uri="{FF2B5EF4-FFF2-40B4-BE49-F238E27FC236}">
                    <a16:creationId xmlns:a16="http://schemas.microsoft.com/office/drawing/2014/main" id="{4EB2B173-4B6D-489C-9FAE-DFAF0A940996}"/>
                  </a:ext>
                </a:extLst>
              </p:cNvPr>
              <p:cNvSpPr/>
              <p:nvPr/>
            </p:nvSpPr>
            <p:spPr>
              <a:xfrm>
                <a:off x="3952900" y="4855303"/>
                <a:ext cx="1038966" cy="455545"/>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3D physical point cloud</a:t>
                </a:r>
                <a:endParaRPr lang="zh-CN" altLang="en-US" sz="1200" dirty="0"/>
              </a:p>
            </p:txBody>
          </p:sp>
        </p:grpSp>
        <p:sp>
          <p:nvSpPr>
            <p:cNvPr id="135" name="Rectangle: Diagonal Corners Rounded 134">
              <a:extLst>
                <a:ext uri="{FF2B5EF4-FFF2-40B4-BE49-F238E27FC236}">
                  <a16:creationId xmlns:a16="http://schemas.microsoft.com/office/drawing/2014/main" id="{DE894C5B-37A4-4216-A5D2-1403638E23B0}"/>
                </a:ext>
              </a:extLst>
            </p:cNvPr>
            <p:cNvSpPr/>
            <p:nvPr/>
          </p:nvSpPr>
          <p:spPr>
            <a:xfrm>
              <a:off x="4429317" y="2612979"/>
              <a:ext cx="854098" cy="383155"/>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100" dirty="0"/>
                <a:t>Heatmap Generator</a:t>
              </a:r>
              <a:endParaRPr lang="zh-CN" altLang="en-US" sz="1100" dirty="0"/>
            </a:p>
          </p:txBody>
        </p:sp>
      </p:grpSp>
      <p:sp>
        <p:nvSpPr>
          <p:cNvPr id="249" name="Rectangle: Diagonal Corners Rounded 248">
            <a:extLst>
              <a:ext uri="{FF2B5EF4-FFF2-40B4-BE49-F238E27FC236}">
                <a16:creationId xmlns:a16="http://schemas.microsoft.com/office/drawing/2014/main" id="{8A5271FE-2223-4BF0-BCF9-37BDE9B4EF10}"/>
              </a:ext>
            </a:extLst>
          </p:cNvPr>
          <p:cNvSpPr/>
          <p:nvPr/>
        </p:nvSpPr>
        <p:spPr>
          <a:xfrm>
            <a:off x="9485950" y="3302748"/>
            <a:ext cx="854098" cy="3576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100" dirty="0"/>
              <a:t>Heatmap Generator</a:t>
            </a:r>
            <a:endParaRPr lang="zh-CN" altLang="en-US" sz="1100" dirty="0"/>
          </a:p>
        </p:txBody>
      </p:sp>
      <p:sp>
        <p:nvSpPr>
          <p:cNvPr id="252" name="Rectangle: Rounded Corners 251">
            <a:extLst>
              <a:ext uri="{FF2B5EF4-FFF2-40B4-BE49-F238E27FC236}">
                <a16:creationId xmlns:a16="http://schemas.microsoft.com/office/drawing/2014/main" id="{9FCE19BA-B4C6-41EF-A950-7E8C7A6A9A61}"/>
              </a:ext>
            </a:extLst>
          </p:cNvPr>
          <p:cNvSpPr/>
          <p:nvPr/>
        </p:nvSpPr>
        <p:spPr>
          <a:xfrm>
            <a:off x="9442070" y="2683749"/>
            <a:ext cx="947805" cy="39324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2-snapshot raw data</a:t>
            </a:r>
            <a:endParaRPr lang="zh-CN" altLang="en-US" sz="1200" dirty="0"/>
          </a:p>
        </p:txBody>
      </p:sp>
      <p:cxnSp>
        <p:nvCxnSpPr>
          <p:cNvPr id="260" name="Straight Arrow Connector 259">
            <a:extLst>
              <a:ext uri="{FF2B5EF4-FFF2-40B4-BE49-F238E27FC236}">
                <a16:creationId xmlns:a16="http://schemas.microsoft.com/office/drawing/2014/main" id="{86D8A390-3AB0-4E0D-8D69-3C273F0E4796}"/>
              </a:ext>
            </a:extLst>
          </p:cNvPr>
          <p:cNvCxnSpPr>
            <a:cxnSpLocks/>
            <a:stCxn id="252" idx="2"/>
            <a:endCxn id="249" idx="3"/>
          </p:cNvCxnSpPr>
          <p:nvPr/>
        </p:nvCxnSpPr>
        <p:spPr>
          <a:xfrm flipH="1">
            <a:off x="9912999" y="3076991"/>
            <a:ext cx="2974" cy="22575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5" name="Straight Arrow Connector 264">
            <a:extLst>
              <a:ext uri="{FF2B5EF4-FFF2-40B4-BE49-F238E27FC236}">
                <a16:creationId xmlns:a16="http://schemas.microsoft.com/office/drawing/2014/main" id="{2FEBE970-7AFF-44E1-830C-C05F28FC82AD}"/>
              </a:ext>
            </a:extLst>
          </p:cNvPr>
          <p:cNvCxnSpPr>
            <a:cxnSpLocks/>
            <a:stCxn id="249" idx="1"/>
            <a:endCxn id="263" idx="0"/>
          </p:cNvCxnSpPr>
          <p:nvPr/>
        </p:nvCxnSpPr>
        <p:spPr>
          <a:xfrm>
            <a:off x="9912999" y="3660409"/>
            <a:ext cx="334" cy="1961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72" name="Picture 271" descr="A picture containing logo&#10;&#10;Description automatically generated">
            <a:extLst>
              <a:ext uri="{FF2B5EF4-FFF2-40B4-BE49-F238E27FC236}">
                <a16:creationId xmlns:a16="http://schemas.microsoft.com/office/drawing/2014/main" id="{01D3408A-7911-4589-B288-784509B6C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2626" y="3149168"/>
            <a:ext cx="334855" cy="334855"/>
          </a:xfrm>
          <a:prstGeom prst="rect">
            <a:avLst/>
          </a:prstGeom>
        </p:spPr>
      </p:pic>
      <p:grpSp>
        <p:nvGrpSpPr>
          <p:cNvPr id="25" name="Group 24">
            <a:extLst>
              <a:ext uri="{FF2B5EF4-FFF2-40B4-BE49-F238E27FC236}">
                <a16:creationId xmlns:a16="http://schemas.microsoft.com/office/drawing/2014/main" id="{D943559A-E1A2-46C4-AFDC-4C873E815869}"/>
              </a:ext>
            </a:extLst>
          </p:cNvPr>
          <p:cNvGrpSpPr/>
          <p:nvPr/>
        </p:nvGrpSpPr>
        <p:grpSpPr>
          <a:xfrm>
            <a:off x="3161970" y="2457501"/>
            <a:ext cx="1455653" cy="1075210"/>
            <a:chOff x="3056463" y="2234764"/>
            <a:chExt cx="1455653" cy="1075210"/>
          </a:xfrm>
        </p:grpSpPr>
        <p:sp>
          <p:nvSpPr>
            <p:cNvPr id="160" name="Rectangle: Rounded Corners 159">
              <a:extLst>
                <a:ext uri="{FF2B5EF4-FFF2-40B4-BE49-F238E27FC236}">
                  <a16:creationId xmlns:a16="http://schemas.microsoft.com/office/drawing/2014/main" id="{74454A70-93B5-442F-93A5-DC3FFA643A31}"/>
                </a:ext>
              </a:extLst>
            </p:cNvPr>
            <p:cNvSpPr/>
            <p:nvPr/>
          </p:nvSpPr>
          <p:spPr>
            <a:xfrm>
              <a:off x="3056463" y="2326976"/>
              <a:ext cx="1055078" cy="982998"/>
            </a:xfrm>
            <a:prstGeom prst="roundRect">
              <a:avLst/>
            </a:prstGeom>
            <a:noFill/>
            <a:ln w="38100"/>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200" dirty="0"/>
            </a:p>
          </p:txBody>
        </p:sp>
        <p:sp>
          <p:nvSpPr>
            <p:cNvPr id="137" name="Rectangle: Rounded Corners 136">
              <a:extLst>
                <a:ext uri="{FF2B5EF4-FFF2-40B4-BE49-F238E27FC236}">
                  <a16:creationId xmlns:a16="http://schemas.microsoft.com/office/drawing/2014/main" id="{78FFEA6F-B165-4755-A99B-77AF0B747EBF}"/>
                </a:ext>
              </a:extLst>
            </p:cNvPr>
            <p:cNvSpPr/>
            <p:nvPr/>
          </p:nvSpPr>
          <p:spPr>
            <a:xfrm>
              <a:off x="3118946" y="2382084"/>
              <a:ext cx="943378" cy="4015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Full-scale raw data</a:t>
              </a:r>
              <a:endParaRPr lang="zh-CN" altLang="en-US" sz="1200" dirty="0"/>
            </a:p>
          </p:txBody>
        </p:sp>
        <p:sp>
          <p:nvSpPr>
            <p:cNvPr id="136" name="Rectangle: Rounded Corners 135">
              <a:extLst>
                <a:ext uri="{FF2B5EF4-FFF2-40B4-BE49-F238E27FC236}">
                  <a16:creationId xmlns:a16="http://schemas.microsoft.com/office/drawing/2014/main" id="{7EB9F2E5-AD87-4680-A23A-985DA0A541D3}"/>
                </a:ext>
              </a:extLst>
            </p:cNvPr>
            <p:cNvSpPr/>
            <p:nvPr/>
          </p:nvSpPr>
          <p:spPr>
            <a:xfrm>
              <a:off x="3112940" y="2853990"/>
              <a:ext cx="947805" cy="39324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2-snapshot raw data</a:t>
              </a:r>
              <a:endParaRPr lang="zh-CN" altLang="en-US" sz="1200" dirty="0"/>
            </a:p>
          </p:txBody>
        </p:sp>
        <p:pic>
          <p:nvPicPr>
            <p:cNvPr id="273" name="Picture 272" descr="A picture containing logo&#10;&#10;Description automatically generated">
              <a:extLst>
                <a:ext uri="{FF2B5EF4-FFF2-40B4-BE49-F238E27FC236}">
                  <a16:creationId xmlns:a16="http://schemas.microsoft.com/office/drawing/2014/main" id="{FEDBFA09-0305-4846-A438-E69669554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261" y="2234764"/>
              <a:ext cx="334855" cy="334855"/>
            </a:xfrm>
            <a:prstGeom prst="rect">
              <a:avLst/>
            </a:prstGeom>
          </p:spPr>
        </p:pic>
        <p:pic>
          <p:nvPicPr>
            <p:cNvPr id="274" name="Picture 273" descr="A picture containing logo&#10;&#10;Description automatically generated">
              <a:extLst>
                <a:ext uri="{FF2B5EF4-FFF2-40B4-BE49-F238E27FC236}">
                  <a16:creationId xmlns:a16="http://schemas.microsoft.com/office/drawing/2014/main" id="{1748F829-18FD-48D1-A86D-3D0D29E5E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732" y="2726037"/>
              <a:ext cx="334855" cy="334855"/>
            </a:xfrm>
            <a:prstGeom prst="rect">
              <a:avLst/>
            </a:prstGeom>
          </p:spPr>
        </p:pic>
      </p:grpSp>
      <p:pic>
        <p:nvPicPr>
          <p:cNvPr id="275" name="Picture 274" descr="A picture containing logo&#10;&#10;Description automatically generated">
            <a:extLst>
              <a:ext uri="{FF2B5EF4-FFF2-40B4-BE49-F238E27FC236}">
                <a16:creationId xmlns:a16="http://schemas.microsoft.com/office/drawing/2014/main" id="{BC8B6E30-24AF-4C5B-8CA5-BC234B4C5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325" y="3855438"/>
            <a:ext cx="334855" cy="334855"/>
          </a:xfrm>
          <a:prstGeom prst="rect">
            <a:avLst/>
          </a:prstGeom>
        </p:spPr>
      </p:pic>
      <p:pic>
        <p:nvPicPr>
          <p:cNvPr id="277" name="Picture 276" descr="A picture containing logo&#10;&#10;Description automatically generated">
            <a:extLst>
              <a:ext uri="{FF2B5EF4-FFF2-40B4-BE49-F238E27FC236}">
                <a16:creationId xmlns:a16="http://schemas.microsoft.com/office/drawing/2014/main" id="{DD73FE60-FF6A-4F1D-A626-0CAB98C0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037" y="4203549"/>
            <a:ext cx="334855" cy="334855"/>
          </a:xfrm>
          <a:prstGeom prst="rect">
            <a:avLst/>
          </a:prstGeom>
        </p:spPr>
      </p:pic>
      <p:pic>
        <p:nvPicPr>
          <p:cNvPr id="278" name="Picture 277" descr="A picture containing text, sign, vector graphics&#10;&#10;Description automatically generated">
            <a:extLst>
              <a:ext uri="{FF2B5EF4-FFF2-40B4-BE49-F238E27FC236}">
                <a16:creationId xmlns:a16="http://schemas.microsoft.com/office/drawing/2014/main" id="{C27B8C2C-1F93-4DDC-8217-C2442FE25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285" y="5471671"/>
            <a:ext cx="238575" cy="223097"/>
          </a:xfrm>
          <a:prstGeom prst="rect">
            <a:avLst/>
          </a:prstGeom>
        </p:spPr>
      </p:pic>
      <p:cxnSp>
        <p:nvCxnSpPr>
          <p:cNvPr id="230" name="Straight Arrow Connector 229">
            <a:extLst>
              <a:ext uri="{FF2B5EF4-FFF2-40B4-BE49-F238E27FC236}">
                <a16:creationId xmlns:a16="http://schemas.microsoft.com/office/drawing/2014/main" id="{70D8B5F0-5946-4496-B60C-9EB9973E8424}"/>
              </a:ext>
            </a:extLst>
          </p:cNvPr>
          <p:cNvCxnSpPr>
            <a:cxnSpLocks/>
            <a:stCxn id="137" idx="3"/>
            <a:endCxn id="135" idx="2"/>
          </p:cNvCxnSpPr>
          <p:nvPr/>
        </p:nvCxnSpPr>
        <p:spPr>
          <a:xfrm flipV="1">
            <a:off x="4167831" y="2804557"/>
            <a:ext cx="261486" cy="10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7" name="Straight Arrow Connector 226">
            <a:extLst>
              <a:ext uri="{FF2B5EF4-FFF2-40B4-BE49-F238E27FC236}">
                <a16:creationId xmlns:a16="http://schemas.microsoft.com/office/drawing/2014/main" id="{51102E46-C714-4906-9E31-C9C4B2A80253}"/>
              </a:ext>
            </a:extLst>
          </p:cNvPr>
          <p:cNvCxnSpPr>
            <a:cxnSpLocks/>
            <a:stCxn id="136" idx="3"/>
            <a:endCxn id="167" idx="2"/>
          </p:cNvCxnSpPr>
          <p:nvPr/>
        </p:nvCxnSpPr>
        <p:spPr>
          <a:xfrm>
            <a:off x="4166252" y="3273348"/>
            <a:ext cx="256296" cy="410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AE9C0AFD-C614-4258-BE63-C7F1E3237D89}"/>
              </a:ext>
            </a:extLst>
          </p:cNvPr>
          <p:cNvSpPr txBox="1"/>
          <p:nvPr/>
        </p:nvSpPr>
        <p:spPr>
          <a:xfrm>
            <a:off x="2385715" y="2675142"/>
            <a:ext cx="861708" cy="738664"/>
          </a:xfrm>
          <a:prstGeom prst="rect">
            <a:avLst/>
          </a:prstGeom>
          <a:noFill/>
        </p:spPr>
        <p:txBody>
          <a:bodyPr wrap="square" rtlCol="0">
            <a:spAutoFit/>
          </a:bodyPr>
          <a:lstStyle/>
          <a:p>
            <a:pPr algn="ctr"/>
            <a:r>
              <a:rPr lang="en-US" altLang="zh-CN" sz="1400" dirty="0"/>
              <a:t>64x24</a:t>
            </a:r>
          </a:p>
          <a:p>
            <a:pPr algn="ctr"/>
            <a:endParaRPr lang="en-US" altLang="zh-CN" sz="1400" dirty="0"/>
          </a:p>
          <a:p>
            <a:pPr algn="ctr"/>
            <a:r>
              <a:rPr lang="en-US" altLang="zh-CN" sz="1400" dirty="0"/>
              <a:t>2x24</a:t>
            </a:r>
            <a:endParaRPr lang="zh-CN" altLang="en-US" sz="1400" dirty="0"/>
          </a:p>
        </p:txBody>
      </p:sp>
      <p:sp>
        <p:nvSpPr>
          <p:cNvPr id="99" name="Rectangle 98">
            <a:extLst>
              <a:ext uri="{FF2B5EF4-FFF2-40B4-BE49-F238E27FC236}">
                <a16:creationId xmlns:a16="http://schemas.microsoft.com/office/drawing/2014/main" id="{C439F6EC-E906-4404-8CD2-2A9FE6F2BD49}"/>
              </a:ext>
            </a:extLst>
          </p:cNvPr>
          <p:cNvSpPr/>
          <p:nvPr/>
        </p:nvSpPr>
        <p:spPr>
          <a:xfrm>
            <a:off x="2178177" y="3787554"/>
            <a:ext cx="5367780" cy="2814642"/>
          </a:xfrm>
          <a:prstGeom prst="rect">
            <a:avLst/>
          </a:prstGeom>
          <a:noFill/>
          <a:ln w="38100">
            <a:solidFill>
              <a:srgbClr val="C0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0" name="Rectangle 99">
            <a:extLst>
              <a:ext uri="{FF2B5EF4-FFF2-40B4-BE49-F238E27FC236}">
                <a16:creationId xmlns:a16="http://schemas.microsoft.com/office/drawing/2014/main" id="{5D8C2A69-AD5E-4120-9756-8E13AD15E3A0}"/>
              </a:ext>
            </a:extLst>
          </p:cNvPr>
          <p:cNvSpPr/>
          <p:nvPr/>
        </p:nvSpPr>
        <p:spPr>
          <a:xfrm>
            <a:off x="2178177" y="2303711"/>
            <a:ext cx="5367780" cy="1483936"/>
          </a:xfrm>
          <a:prstGeom prst="rect">
            <a:avLst/>
          </a:prstGeom>
          <a:noFill/>
          <a:ln w="38100">
            <a:solidFill>
              <a:srgbClr val="C0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6" name="Picture 5" descr="A picture containing text, electronics&#10;&#10;Description automatically generated">
            <a:extLst>
              <a:ext uri="{FF2B5EF4-FFF2-40B4-BE49-F238E27FC236}">
                <a16:creationId xmlns:a16="http://schemas.microsoft.com/office/drawing/2014/main" id="{FDA98A32-DA9E-42B2-AD60-EE106F2F2A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865" y="1289058"/>
            <a:ext cx="1208486" cy="679773"/>
          </a:xfrm>
          <a:prstGeom prst="rect">
            <a:avLst/>
          </a:prstGeom>
        </p:spPr>
      </p:pic>
      <p:sp>
        <p:nvSpPr>
          <p:cNvPr id="102" name="Rectangle 101">
            <a:extLst>
              <a:ext uri="{FF2B5EF4-FFF2-40B4-BE49-F238E27FC236}">
                <a16:creationId xmlns:a16="http://schemas.microsoft.com/office/drawing/2014/main" id="{57545A80-A0B0-4956-94EE-ADA7B1D70D6A}"/>
              </a:ext>
            </a:extLst>
          </p:cNvPr>
          <p:cNvSpPr/>
          <p:nvPr/>
        </p:nvSpPr>
        <p:spPr>
          <a:xfrm>
            <a:off x="9116340" y="226515"/>
            <a:ext cx="1609682" cy="6375681"/>
          </a:xfrm>
          <a:prstGeom prst="rect">
            <a:avLst/>
          </a:prstGeom>
          <a:noFill/>
          <a:ln w="38100">
            <a:solidFill>
              <a:srgbClr val="C0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4986F14D-1758-4AC0-B535-163FB02C1A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5976" y="1231278"/>
            <a:ext cx="1208486" cy="679773"/>
          </a:xfrm>
          <a:prstGeom prst="rect">
            <a:avLst/>
          </a:prstGeom>
        </p:spPr>
      </p:pic>
      <p:pic>
        <p:nvPicPr>
          <p:cNvPr id="15" name="Picture 14" descr="A picture containing electronics, projector, camera&#10;&#10;Description automatically generated">
            <a:extLst>
              <a:ext uri="{FF2B5EF4-FFF2-40B4-BE49-F238E27FC236}">
                <a16:creationId xmlns:a16="http://schemas.microsoft.com/office/drawing/2014/main" id="{3D891B51-95B7-4575-9792-1B7D163FD5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9375" y="337916"/>
            <a:ext cx="1293038" cy="727334"/>
          </a:xfrm>
          <a:prstGeom prst="rect">
            <a:avLst/>
          </a:prstGeom>
        </p:spPr>
      </p:pic>
      <p:sp>
        <p:nvSpPr>
          <p:cNvPr id="97" name="Rectangle 96">
            <a:extLst>
              <a:ext uri="{FF2B5EF4-FFF2-40B4-BE49-F238E27FC236}">
                <a16:creationId xmlns:a16="http://schemas.microsoft.com/office/drawing/2014/main" id="{F0351988-EA18-41D2-91FB-6F69D2A600B3}"/>
              </a:ext>
            </a:extLst>
          </p:cNvPr>
          <p:cNvSpPr/>
          <p:nvPr/>
        </p:nvSpPr>
        <p:spPr>
          <a:xfrm>
            <a:off x="2178177" y="217562"/>
            <a:ext cx="5367780" cy="2088175"/>
          </a:xfrm>
          <a:prstGeom prst="rect">
            <a:avLst/>
          </a:prstGeom>
          <a:noFill/>
          <a:ln w="38100">
            <a:solidFill>
              <a:srgbClr val="C0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1" name="Rectangle 100">
            <a:extLst>
              <a:ext uri="{FF2B5EF4-FFF2-40B4-BE49-F238E27FC236}">
                <a16:creationId xmlns:a16="http://schemas.microsoft.com/office/drawing/2014/main" id="{0B92FE85-3EB6-4892-BC4A-A69FDA33F8A2}"/>
              </a:ext>
            </a:extLst>
          </p:cNvPr>
          <p:cNvSpPr/>
          <p:nvPr/>
        </p:nvSpPr>
        <p:spPr>
          <a:xfrm>
            <a:off x="5366555" y="1053687"/>
            <a:ext cx="3600398" cy="2938749"/>
          </a:xfrm>
          <a:prstGeom prst="rect">
            <a:avLst/>
          </a:prstGeom>
          <a:noFill/>
          <a:ln w="38100">
            <a:solidFill>
              <a:srgbClr val="C0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7" name="TextBox 106">
            <a:extLst>
              <a:ext uri="{FF2B5EF4-FFF2-40B4-BE49-F238E27FC236}">
                <a16:creationId xmlns:a16="http://schemas.microsoft.com/office/drawing/2014/main" id="{EF34671B-D109-4E6D-9B30-444380E205F6}"/>
              </a:ext>
            </a:extLst>
          </p:cNvPr>
          <p:cNvSpPr txBox="1"/>
          <p:nvPr/>
        </p:nvSpPr>
        <p:spPr>
          <a:xfrm>
            <a:off x="1419661" y="829823"/>
            <a:ext cx="1877352" cy="523220"/>
          </a:xfrm>
          <a:prstGeom prst="rect">
            <a:avLst/>
          </a:prstGeom>
          <a:noFill/>
        </p:spPr>
        <p:txBody>
          <a:bodyPr wrap="square" rtlCol="0">
            <a:spAutoFit/>
          </a:bodyPr>
          <a:lstStyle/>
          <a:p>
            <a:pPr algn="ctr"/>
            <a:r>
              <a:rPr lang="en-US" altLang="zh-CN" sz="1400" dirty="0"/>
              <a:t>TI’s </a:t>
            </a:r>
            <a:br>
              <a:rPr lang="en-US" altLang="zh-CN" sz="1400" dirty="0"/>
            </a:br>
            <a:r>
              <a:rPr lang="en-US" altLang="zh-CN" sz="1400" dirty="0"/>
              <a:t>IWR6843ISK [3]</a:t>
            </a:r>
            <a:endParaRPr lang="zh-CN" altLang="en-US" sz="1400" dirty="0"/>
          </a:p>
        </p:txBody>
      </p:sp>
      <p:sp>
        <p:nvSpPr>
          <p:cNvPr id="108" name="TextBox 107">
            <a:extLst>
              <a:ext uri="{FF2B5EF4-FFF2-40B4-BE49-F238E27FC236}">
                <a16:creationId xmlns:a16="http://schemas.microsoft.com/office/drawing/2014/main" id="{F2AAB74E-720E-4AA2-BC7F-31701BCE1FFD}"/>
              </a:ext>
            </a:extLst>
          </p:cNvPr>
          <p:cNvSpPr txBox="1"/>
          <p:nvPr/>
        </p:nvSpPr>
        <p:spPr>
          <a:xfrm>
            <a:off x="4217048" y="1001205"/>
            <a:ext cx="2017269" cy="307777"/>
          </a:xfrm>
          <a:prstGeom prst="rect">
            <a:avLst/>
          </a:prstGeom>
          <a:noFill/>
        </p:spPr>
        <p:txBody>
          <a:bodyPr wrap="square" rtlCol="0">
            <a:spAutoFit/>
          </a:bodyPr>
          <a:lstStyle/>
          <a:p>
            <a:pPr algn="ctr"/>
            <a:r>
              <a:rPr lang="en-US" altLang="zh-CN" sz="1400" dirty="0"/>
              <a:t>TI’s DCA1000EVM [4]</a:t>
            </a:r>
            <a:endParaRPr lang="zh-CN" altLang="en-US" sz="1400" dirty="0"/>
          </a:p>
        </p:txBody>
      </p:sp>
      <p:sp>
        <p:nvSpPr>
          <p:cNvPr id="109" name="TextBox 108">
            <a:extLst>
              <a:ext uri="{FF2B5EF4-FFF2-40B4-BE49-F238E27FC236}">
                <a16:creationId xmlns:a16="http://schemas.microsoft.com/office/drawing/2014/main" id="{3952B719-C857-48B7-AA8A-ECDB4EBC4755}"/>
              </a:ext>
            </a:extLst>
          </p:cNvPr>
          <p:cNvSpPr txBox="1"/>
          <p:nvPr/>
        </p:nvSpPr>
        <p:spPr>
          <a:xfrm>
            <a:off x="5110334" y="198896"/>
            <a:ext cx="2017269" cy="307777"/>
          </a:xfrm>
          <a:prstGeom prst="rect">
            <a:avLst/>
          </a:prstGeom>
          <a:noFill/>
        </p:spPr>
        <p:txBody>
          <a:bodyPr wrap="square" rtlCol="0">
            <a:spAutoFit/>
          </a:bodyPr>
          <a:lstStyle/>
          <a:p>
            <a:pPr algn="ctr"/>
            <a:r>
              <a:rPr lang="en-US" altLang="zh-CN" sz="1400" dirty="0"/>
              <a:t>ZED mini [5]</a:t>
            </a:r>
            <a:endParaRPr lang="zh-CN" altLang="en-US" sz="1400" dirty="0"/>
          </a:p>
        </p:txBody>
      </p:sp>
    </p:spTree>
    <p:extLst>
      <p:ext uri="{BB962C8B-B14F-4D97-AF65-F5344CB8AC3E}">
        <p14:creationId xmlns:p14="http://schemas.microsoft.com/office/powerpoint/2010/main" val="226935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100" grpId="0" animBg="1"/>
      <p:bldP spid="100" grpId="1" animBg="1"/>
      <p:bldP spid="102" grpId="0" animBg="1"/>
      <p:bldP spid="102" grpId="1" animBg="1"/>
      <p:bldP spid="97" grpId="0" animBg="1"/>
      <p:bldP spid="97" grpId="1" animBg="1"/>
      <p:bldP spid="101" grpId="0" animBg="1"/>
      <p:bldP spid="10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69C7D59D-570F-48DA-AA07-562F96F0B3BF}"/>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8" name="Rectangle 157">
            <a:extLst>
              <a:ext uri="{FF2B5EF4-FFF2-40B4-BE49-F238E27FC236}">
                <a16:creationId xmlns:a16="http://schemas.microsoft.com/office/drawing/2014/main" id="{7B3CF165-A595-4B91-B4D8-02D61F514D67}"/>
              </a:ext>
            </a:extLst>
          </p:cNvPr>
          <p:cNvSpPr/>
          <p:nvPr/>
        </p:nvSpPr>
        <p:spPr>
          <a:xfrm>
            <a:off x="1759354" y="-3732"/>
            <a:ext cx="10432646" cy="6861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Rectangle 158">
            <a:extLst>
              <a:ext uri="{FF2B5EF4-FFF2-40B4-BE49-F238E27FC236}">
                <a16:creationId xmlns:a16="http://schemas.microsoft.com/office/drawing/2014/main" id="{74235451-0B79-40CC-B276-46C936B1EAD6}"/>
              </a:ext>
            </a:extLst>
          </p:cNvPr>
          <p:cNvSpPr/>
          <p:nvPr/>
        </p:nvSpPr>
        <p:spPr>
          <a:xfrm>
            <a:off x="2090945" y="90379"/>
            <a:ext cx="8730040" cy="6666293"/>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46838">
            <a:off x="-770914" y="3954979"/>
            <a:ext cx="3050971" cy="766624"/>
          </a:xfrm>
        </p:spPr>
        <p:txBody>
          <a:bodyPr>
            <a:noAutofit/>
          </a:bodyPr>
          <a:lstStyle/>
          <a:p>
            <a:pPr algn="r">
              <a:spcBef>
                <a:spcPts val="1000"/>
              </a:spcBef>
            </a:pPr>
            <a:r>
              <a:rPr lang="en-US" altLang="zh-CN" sz="3600" dirty="0">
                <a:solidFill>
                  <a:schemeClr val="accent5">
                    <a:lumMod val="10000"/>
                  </a:schemeClr>
                </a:solidFill>
                <a:latin typeface="+mn-lt"/>
              </a:rPr>
              <a:t>System Architecture 	</a:t>
            </a:r>
            <a:endParaRPr lang="zh-CN" altLang="en-US" sz="3600" dirty="0">
              <a:solidFill>
                <a:schemeClr val="accent5">
                  <a:lumMod val="10000"/>
                </a:schemeClr>
              </a:solidFill>
              <a:latin typeface="+mn-lt"/>
            </a:endParaRPr>
          </a:p>
        </p:txBody>
      </p:sp>
      <p:cxnSp>
        <p:nvCxnSpPr>
          <p:cNvPr id="30" name="Straight Arrow Connector 29">
            <a:extLst>
              <a:ext uri="{FF2B5EF4-FFF2-40B4-BE49-F238E27FC236}">
                <a16:creationId xmlns:a16="http://schemas.microsoft.com/office/drawing/2014/main" id="{522AA921-1202-4B9D-897C-57E57565C5E7}"/>
              </a:ext>
            </a:extLst>
          </p:cNvPr>
          <p:cNvCxnSpPr>
            <a:cxnSpLocks/>
            <a:stCxn id="13" idx="2"/>
            <a:endCxn id="45" idx="0"/>
          </p:cNvCxnSpPr>
          <p:nvPr/>
        </p:nvCxnSpPr>
        <p:spPr>
          <a:xfrm flipH="1">
            <a:off x="6947658" y="826709"/>
            <a:ext cx="4529" cy="4031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ECFDD330-5D44-491B-BA4E-27C92C312EC7}"/>
              </a:ext>
            </a:extLst>
          </p:cNvPr>
          <p:cNvCxnSpPr>
            <a:cxnSpLocks/>
            <a:stCxn id="263" idx="2"/>
            <a:endCxn id="33" idx="0"/>
          </p:cNvCxnSpPr>
          <p:nvPr/>
        </p:nvCxnSpPr>
        <p:spPr>
          <a:xfrm>
            <a:off x="9913333" y="4334227"/>
            <a:ext cx="5137" cy="2473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9DD927AB-5499-49C3-810B-2CE80F8C289D}"/>
              </a:ext>
            </a:extLst>
          </p:cNvPr>
          <p:cNvSpPr/>
          <p:nvPr/>
        </p:nvSpPr>
        <p:spPr>
          <a:xfrm>
            <a:off x="2180046" y="226287"/>
            <a:ext cx="5348893" cy="6376779"/>
          </a:xfrm>
          <a:prstGeom prst="rect">
            <a:avLst/>
          </a:prstGeom>
          <a:noFill/>
          <a:ln>
            <a:solidFill>
              <a:schemeClr val="tx1">
                <a:lumMod val="65000"/>
                <a:lumOff val="3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5" name="TextBox 34">
            <a:extLst>
              <a:ext uri="{FF2B5EF4-FFF2-40B4-BE49-F238E27FC236}">
                <a16:creationId xmlns:a16="http://schemas.microsoft.com/office/drawing/2014/main" id="{D4A98A2A-A258-437A-943A-82AFA102B257}"/>
              </a:ext>
            </a:extLst>
          </p:cNvPr>
          <p:cNvSpPr txBox="1"/>
          <p:nvPr/>
        </p:nvSpPr>
        <p:spPr>
          <a:xfrm>
            <a:off x="2178177" y="225851"/>
            <a:ext cx="861708" cy="307777"/>
          </a:xfrm>
          <a:prstGeom prst="rect">
            <a:avLst/>
          </a:prstGeom>
          <a:noFill/>
        </p:spPr>
        <p:txBody>
          <a:bodyPr wrap="square" rtlCol="0">
            <a:spAutoFit/>
          </a:bodyPr>
          <a:lstStyle/>
          <a:p>
            <a:r>
              <a:rPr lang="en-US" altLang="zh-CN" sz="1400" dirty="0"/>
              <a:t>Stage 1</a:t>
            </a:r>
            <a:endParaRPr lang="zh-CN" altLang="en-US" sz="1400" dirty="0"/>
          </a:p>
        </p:txBody>
      </p:sp>
      <p:sp>
        <p:nvSpPr>
          <p:cNvPr id="36" name="Rectangle 35">
            <a:extLst>
              <a:ext uri="{FF2B5EF4-FFF2-40B4-BE49-F238E27FC236}">
                <a16:creationId xmlns:a16="http://schemas.microsoft.com/office/drawing/2014/main" id="{55F3DBFF-14F5-4B71-B2E0-5DA8C51A4623}"/>
              </a:ext>
            </a:extLst>
          </p:cNvPr>
          <p:cNvSpPr/>
          <p:nvPr/>
        </p:nvSpPr>
        <p:spPr>
          <a:xfrm>
            <a:off x="7692122" y="225417"/>
            <a:ext cx="1265846" cy="6376779"/>
          </a:xfrm>
          <a:prstGeom prst="rect">
            <a:avLst/>
          </a:prstGeom>
          <a:noFill/>
          <a:ln>
            <a:solidFill>
              <a:schemeClr val="tx1">
                <a:lumMod val="65000"/>
                <a:lumOff val="3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TextBox 36">
            <a:extLst>
              <a:ext uri="{FF2B5EF4-FFF2-40B4-BE49-F238E27FC236}">
                <a16:creationId xmlns:a16="http://schemas.microsoft.com/office/drawing/2014/main" id="{455E76A3-4D9F-4180-B97D-40CA565DE720}"/>
              </a:ext>
            </a:extLst>
          </p:cNvPr>
          <p:cNvSpPr txBox="1"/>
          <p:nvPr/>
        </p:nvSpPr>
        <p:spPr>
          <a:xfrm>
            <a:off x="7675334" y="225850"/>
            <a:ext cx="861708" cy="307777"/>
          </a:xfrm>
          <a:prstGeom prst="rect">
            <a:avLst/>
          </a:prstGeom>
          <a:noFill/>
        </p:spPr>
        <p:txBody>
          <a:bodyPr wrap="square" rtlCol="0">
            <a:spAutoFit/>
          </a:bodyPr>
          <a:lstStyle/>
          <a:p>
            <a:r>
              <a:rPr lang="en-US" altLang="zh-CN" sz="1400" dirty="0"/>
              <a:t>Stage 2</a:t>
            </a:r>
            <a:endParaRPr lang="zh-CN" altLang="en-US" sz="1400" dirty="0"/>
          </a:p>
        </p:txBody>
      </p:sp>
      <p:cxnSp>
        <p:nvCxnSpPr>
          <p:cNvPr id="44" name="Connector: Elbow 43">
            <a:extLst>
              <a:ext uri="{FF2B5EF4-FFF2-40B4-BE49-F238E27FC236}">
                <a16:creationId xmlns:a16="http://schemas.microsoft.com/office/drawing/2014/main" id="{4DAD19E2-F65E-46A4-9F9C-63011D1269EF}"/>
              </a:ext>
            </a:extLst>
          </p:cNvPr>
          <p:cNvCxnSpPr>
            <a:cxnSpLocks/>
            <a:stCxn id="45" idx="3"/>
          </p:cNvCxnSpPr>
          <p:nvPr/>
        </p:nvCxnSpPr>
        <p:spPr>
          <a:xfrm>
            <a:off x="7297228" y="1510263"/>
            <a:ext cx="1426713" cy="1558159"/>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96DD4EEC-9D18-4D33-ADB3-27CD8F8456CB}"/>
              </a:ext>
            </a:extLst>
          </p:cNvPr>
          <p:cNvSpPr/>
          <p:nvPr/>
        </p:nvSpPr>
        <p:spPr>
          <a:xfrm>
            <a:off x="9122773" y="225417"/>
            <a:ext cx="1605163" cy="6376779"/>
          </a:xfrm>
          <a:prstGeom prst="rect">
            <a:avLst/>
          </a:prstGeom>
          <a:noFill/>
          <a:ln>
            <a:solidFill>
              <a:schemeClr val="tx1">
                <a:lumMod val="65000"/>
                <a:lumOff val="3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1" name="TextBox 50">
            <a:extLst>
              <a:ext uri="{FF2B5EF4-FFF2-40B4-BE49-F238E27FC236}">
                <a16:creationId xmlns:a16="http://schemas.microsoft.com/office/drawing/2014/main" id="{46AD6D1F-8B3E-4B2B-8F88-8581A05FB2D9}"/>
              </a:ext>
            </a:extLst>
          </p:cNvPr>
          <p:cNvSpPr txBox="1"/>
          <p:nvPr/>
        </p:nvSpPr>
        <p:spPr>
          <a:xfrm>
            <a:off x="9118470" y="217563"/>
            <a:ext cx="861708" cy="307777"/>
          </a:xfrm>
          <a:prstGeom prst="rect">
            <a:avLst/>
          </a:prstGeom>
          <a:noFill/>
        </p:spPr>
        <p:txBody>
          <a:bodyPr wrap="square" rtlCol="0">
            <a:spAutoFit/>
          </a:bodyPr>
          <a:lstStyle/>
          <a:p>
            <a:r>
              <a:rPr lang="en-US" altLang="zh-CN" sz="1400" dirty="0"/>
              <a:t>Stage 3</a:t>
            </a:r>
            <a:endParaRPr lang="zh-CN" altLang="en-US" sz="1400" dirty="0"/>
          </a:p>
        </p:txBody>
      </p:sp>
      <p:cxnSp>
        <p:nvCxnSpPr>
          <p:cNvPr id="53" name="Straight Arrow Connector 52">
            <a:extLst>
              <a:ext uri="{FF2B5EF4-FFF2-40B4-BE49-F238E27FC236}">
                <a16:creationId xmlns:a16="http://schemas.microsoft.com/office/drawing/2014/main" id="{BE7BB2A9-52E5-4A1A-9C78-8AD69E133FF8}"/>
              </a:ext>
            </a:extLst>
          </p:cNvPr>
          <p:cNvCxnSpPr>
            <a:cxnSpLocks/>
            <a:stCxn id="47" idx="2"/>
            <a:endCxn id="54" idx="0"/>
          </p:cNvCxnSpPr>
          <p:nvPr/>
        </p:nvCxnSpPr>
        <p:spPr>
          <a:xfrm>
            <a:off x="9920025" y="860125"/>
            <a:ext cx="269" cy="2156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8A3AC432-D04D-4A73-BBC2-AECF5681A4FC}"/>
              </a:ext>
            </a:extLst>
          </p:cNvPr>
          <p:cNvCxnSpPr>
            <a:cxnSpLocks/>
            <a:stCxn id="54" idx="2"/>
            <a:endCxn id="52" idx="0"/>
          </p:cNvCxnSpPr>
          <p:nvPr/>
        </p:nvCxnSpPr>
        <p:spPr>
          <a:xfrm flipH="1">
            <a:off x="9920025" y="1587733"/>
            <a:ext cx="269" cy="2629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Connector: Elbow 55">
            <a:extLst>
              <a:ext uri="{FF2B5EF4-FFF2-40B4-BE49-F238E27FC236}">
                <a16:creationId xmlns:a16="http://schemas.microsoft.com/office/drawing/2014/main" id="{82652CA2-1E31-48CE-9648-8B8365CBFF26}"/>
              </a:ext>
            </a:extLst>
          </p:cNvPr>
          <p:cNvCxnSpPr>
            <a:cxnSpLocks/>
            <a:stCxn id="271" idx="1"/>
            <a:endCxn id="33" idx="1"/>
          </p:cNvCxnSpPr>
          <p:nvPr/>
        </p:nvCxnSpPr>
        <p:spPr>
          <a:xfrm rot="16200000" flipH="1">
            <a:off x="8397698" y="3809220"/>
            <a:ext cx="946321" cy="1076138"/>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9D8D88EC-7DA9-4AEA-8816-4C8744BBB4A1}"/>
              </a:ext>
            </a:extLst>
          </p:cNvPr>
          <p:cNvSpPr txBox="1"/>
          <p:nvPr/>
        </p:nvSpPr>
        <p:spPr>
          <a:xfrm>
            <a:off x="7729791" y="4015650"/>
            <a:ext cx="807251" cy="461665"/>
          </a:xfrm>
          <a:prstGeom prst="rect">
            <a:avLst/>
          </a:prstGeom>
          <a:noFill/>
        </p:spPr>
        <p:txBody>
          <a:bodyPr wrap="square" rtlCol="0">
            <a:spAutoFit/>
          </a:bodyPr>
          <a:lstStyle/>
          <a:p>
            <a:r>
              <a:rPr lang="en-US" altLang="zh-CN" sz="1200" dirty="0"/>
              <a:t>Model Training</a:t>
            </a:r>
            <a:endParaRPr lang="zh-CN" altLang="en-US" sz="1200" dirty="0"/>
          </a:p>
        </p:txBody>
      </p:sp>
      <p:cxnSp>
        <p:nvCxnSpPr>
          <p:cNvPr id="60" name="Connector: Elbow 59">
            <a:extLst>
              <a:ext uri="{FF2B5EF4-FFF2-40B4-BE49-F238E27FC236}">
                <a16:creationId xmlns:a16="http://schemas.microsoft.com/office/drawing/2014/main" id="{54C4FCA5-29C5-4F8F-898C-74BEDD85A185}"/>
              </a:ext>
            </a:extLst>
          </p:cNvPr>
          <p:cNvCxnSpPr>
            <a:cxnSpLocks/>
            <a:stCxn id="59" idx="2"/>
            <a:endCxn id="160" idx="0"/>
          </p:cNvCxnSpPr>
          <p:nvPr/>
        </p:nvCxnSpPr>
        <p:spPr>
          <a:xfrm rot="16200000" flipH="1">
            <a:off x="2969474" y="1829677"/>
            <a:ext cx="699061" cy="741010"/>
          </a:xfrm>
          <a:prstGeom prst="bentConnector3">
            <a:avLst>
              <a:gd name="adj1" fmla="val 26522"/>
            </a:avLst>
          </a:prstGeom>
          <a:ln w="19050">
            <a:tailEnd type="triangle"/>
          </a:ln>
        </p:spPr>
        <p:style>
          <a:lnRef idx="1">
            <a:schemeClr val="dk1"/>
          </a:lnRef>
          <a:fillRef idx="0">
            <a:schemeClr val="dk1"/>
          </a:fillRef>
          <a:effectRef idx="0">
            <a:schemeClr val="dk1"/>
          </a:effectRef>
          <a:fontRef idx="minor">
            <a:schemeClr val="tx1"/>
          </a:fontRef>
        </p:style>
      </p:cxnSp>
      <p:cxnSp>
        <p:nvCxnSpPr>
          <p:cNvPr id="61" name="Connector: Elbow 60">
            <a:extLst>
              <a:ext uri="{FF2B5EF4-FFF2-40B4-BE49-F238E27FC236}">
                <a16:creationId xmlns:a16="http://schemas.microsoft.com/office/drawing/2014/main" id="{82A32ADD-D0F0-411A-B631-B45081602566}"/>
              </a:ext>
            </a:extLst>
          </p:cNvPr>
          <p:cNvCxnSpPr>
            <a:cxnSpLocks/>
            <a:stCxn id="11" idx="2"/>
            <a:endCxn id="160" idx="0"/>
          </p:cNvCxnSpPr>
          <p:nvPr/>
        </p:nvCxnSpPr>
        <p:spPr>
          <a:xfrm rot="5400000">
            <a:off x="3673664" y="1865427"/>
            <a:ext cx="700132" cy="668441"/>
          </a:xfrm>
          <a:prstGeom prst="bentConnector3">
            <a:avLst>
              <a:gd name="adj1" fmla="val 26558"/>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B5996DA-70CE-478A-ABD8-4C90605C8006}"/>
              </a:ext>
            </a:extLst>
          </p:cNvPr>
          <p:cNvSpPr txBox="1"/>
          <p:nvPr/>
        </p:nvSpPr>
        <p:spPr>
          <a:xfrm>
            <a:off x="7720607" y="2253057"/>
            <a:ext cx="1068888" cy="276999"/>
          </a:xfrm>
          <a:prstGeom prst="rect">
            <a:avLst/>
          </a:prstGeom>
          <a:noFill/>
        </p:spPr>
        <p:txBody>
          <a:bodyPr wrap="square" rtlCol="0">
            <a:spAutoFit/>
          </a:bodyPr>
          <a:lstStyle/>
          <a:p>
            <a:r>
              <a:rPr lang="en-US" altLang="zh-CN" sz="1200" dirty="0"/>
              <a:t>Ground truth</a:t>
            </a:r>
            <a:endParaRPr lang="zh-CN" altLang="en-US" sz="1200" dirty="0"/>
          </a:p>
        </p:txBody>
      </p:sp>
      <p:cxnSp>
        <p:nvCxnSpPr>
          <p:cNvPr id="68" name="Straight Arrow Connector 67">
            <a:extLst>
              <a:ext uri="{FF2B5EF4-FFF2-40B4-BE49-F238E27FC236}">
                <a16:creationId xmlns:a16="http://schemas.microsoft.com/office/drawing/2014/main" id="{452F8A02-5C85-45E7-8099-48AFCB25A2B9}"/>
              </a:ext>
            </a:extLst>
          </p:cNvPr>
          <p:cNvCxnSpPr>
            <a:cxnSpLocks/>
            <a:stCxn id="217" idx="3"/>
            <a:endCxn id="16" idx="1"/>
          </p:cNvCxnSpPr>
          <p:nvPr/>
        </p:nvCxnSpPr>
        <p:spPr>
          <a:xfrm flipV="1">
            <a:off x="3675541" y="4406637"/>
            <a:ext cx="4971" cy="3572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1B1A5F64-9D31-4434-92D1-CC890655D516}"/>
              </a:ext>
            </a:extLst>
          </p:cNvPr>
          <p:cNvCxnSpPr>
            <a:cxnSpLocks/>
            <a:stCxn id="17" idx="3"/>
            <a:endCxn id="45" idx="2"/>
          </p:cNvCxnSpPr>
          <p:nvPr/>
        </p:nvCxnSpPr>
        <p:spPr>
          <a:xfrm flipH="1" flipV="1">
            <a:off x="6947658" y="1790704"/>
            <a:ext cx="6316" cy="25785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1" name="Straight Arrow Connector 170">
            <a:extLst>
              <a:ext uri="{FF2B5EF4-FFF2-40B4-BE49-F238E27FC236}">
                <a16:creationId xmlns:a16="http://schemas.microsoft.com/office/drawing/2014/main" id="{DD71710E-5C4E-4B84-920C-78676C17CAE4}"/>
              </a:ext>
            </a:extLst>
          </p:cNvPr>
          <p:cNvCxnSpPr>
            <a:cxnSpLocks/>
            <a:stCxn id="16" idx="3"/>
            <a:endCxn id="160" idx="2"/>
          </p:cNvCxnSpPr>
          <p:nvPr/>
        </p:nvCxnSpPr>
        <p:spPr>
          <a:xfrm flipV="1">
            <a:off x="3680512" y="3532711"/>
            <a:ext cx="8997" cy="4640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FAAFE76F-206B-49D0-B802-76931CC29C2F}"/>
              </a:ext>
            </a:extLst>
          </p:cNvPr>
          <p:cNvCxnSpPr>
            <a:cxnSpLocks/>
            <a:stCxn id="166" idx="3"/>
            <a:endCxn id="271" idx="2"/>
          </p:cNvCxnSpPr>
          <p:nvPr/>
        </p:nvCxnSpPr>
        <p:spPr>
          <a:xfrm flipV="1">
            <a:off x="6706038" y="3462494"/>
            <a:ext cx="1130949" cy="653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Connector: Elbow 201">
            <a:extLst>
              <a:ext uri="{FF2B5EF4-FFF2-40B4-BE49-F238E27FC236}">
                <a16:creationId xmlns:a16="http://schemas.microsoft.com/office/drawing/2014/main" id="{4AFAB9CE-FCEC-417E-B2AC-6A339C6B0473}"/>
              </a:ext>
            </a:extLst>
          </p:cNvPr>
          <p:cNvCxnSpPr>
            <a:cxnSpLocks/>
            <a:stCxn id="14" idx="1"/>
            <a:endCxn id="11" idx="0"/>
          </p:cNvCxnSpPr>
          <p:nvPr/>
        </p:nvCxnSpPr>
        <p:spPr>
          <a:xfrm rot="16200000" flipH="1">
            <a:off x="3812040" y="765417"/>
            <a:ext cx="392679" cy="699141"/>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205" name="Connector: Elbow 204">
            <a:extLst>
              <a:ext uri="{FF2B5EF4-FFF2-40B4-BE49-F238E27FC236}">
                <a16:creationId xmlns:a16="http://schemas.microsoft.com/office/drawing/2014/main" id="{9144CE0B-8E80-43F8-BC99-5D7462F3DC9F}"/>
              </a:ext>
            </a:extLst>
          </p:cNvPr>
          <p:cNvCxnSpPr>
            <a:cxnSpLocks/>
            <a:stCxn id="14" idx="1"/>
            <a:endCxn id="59" idx="0"/>
          </p:cNvCxnSpPr>
          <p:nvPr/>
        </p:nvCxnSpPr>
        <p:spPr>
          <a:xfrm rot="5400000">
            <a:off x="3106779" y="760369"/>
            <a:ext cx="393750" cy="710310"/>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231" name="Straight Arrow Connector 230">
            <a:extLst>
              <a:ext uri="{FF2B5EF4-FFF2-40B4-BE49-F238E27FC236}">
                <a16:creationId xmlns:a16="http://schemas.microsoft.com/office/drawing/2014/main" id="{CDDAD5FF-DFE4-4827-B619-767E5834C6A4}"/>
              </a:ext>
            </a:extLst>
          </p:cNvPr>
          <p:cNvCxnSpPr>
            <a:cxnSpLocks/>
            <a:stCxn id="20" idx="3"/>
            <a:endCxn id="217" idx="1"/>
          </p:cNvCxnSpPr>
          <p:nvPr/>
        </p:nvCxnSpPr>
        <p:spPr>
          <a:xfrm flipV="1">
            <a:off x="3675208" y="5219407"/>
            <a:ext cx="333" cy="3511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5" name="Straight Arrow Connector 234">
            <a:extLst>
              <a:ext uri="{FF2B5EF4-FFF2-40B4-BE49-F238E27FC236}">
                <a16:creationId xmlns:a16="http://schemas.microsoft.com/office/drawing/2014/main" id="{93EAD109-1FB8-49A3-B118-8209E0D1DB37}"/>
              </a:ext>
            </a:extLst>
          </p:cNvPr>
          <p:cNvCxnSpPr>
            <a:cxnSpLocks/>
            <a:stCxn id="18" idx="3"/>
            <a:endCxn id="20" idx="1"/>
          </p:cNvCxnSpPr>
          <p:nvPr/>
        </p:nvCxnSpPr>
        <p:spPr>
          <a:xfrm flipV="1">
            <a:off x="3672080" y="5874542"/>
            <a:ext cx="3128" cy="26700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8" name="Straight Arrow Connector 237">
            <a:extLst>
              <a:ext uri="{FF2B5EF4-FFF2-40B4-BE49-F238E27FC236}">
                <a16:creationId xmlns:a16="http://schemas.microsoft.com/office/drawing/2014/main" id="{3EAD4F04-9269-4D46-9C55-88D0AC07D783}"/>
              </a:ext>
            </a:extLst>
          </p:cNvPr>
          <p:cNvCxnSpPr>
            <a:cxnSpLocks/>
            <a:stCxn id="217" idx="0"/>
            <a:endCxn id="17" idx="2"/>
          </p:cNvCxnSpPr>
          <p:nvPr/>
        </p:nvCxnSpPr>
        <p:spPr>
          <a:xfrm flipV="1">
            <a:off x="4195024" y="4987357"/>
            <a:ext cx="2300967" cy="42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30D1E321-5C42-40AC-88D4-6016C80E4094}"/>
              </a:ext>
            </a:extLst>
          </p:cNvPr>
          <p:cNvCxnSpPr>
            <a:cxnSpLocks/>
            <a:stCxn id="33" idx="2"/>
            <a:endCxn id="46" idx="0"/>
          </p:cNvCxnSpPr>
          <p:nvPr/>
        </p:nvCxnSpPr>
        <p:spPr>
          <a:xfrm>
            <a:off x="9918470" y="5059281"/>
            <a:ext cx="4346" cy="2109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268" name="Group 267">
            <a:extLst>
              <a:ext uri="{FF2B5EF4-FFF2-40B4-BE49-F238E27FC236}">
                <a16:creationId xmlns:a16="http://schemas.microsoft.com/office/drawing/2014/main" id="{81F42EB7-7F5C-4C65-A0DB-07F419B6F598}"/>
              </a:ext>
            </a:extLst>
          </p:cNvPr>
          <p:cNvGrpSpPr/>
          <p:nvPr/>
        </p:nvGrpSpPr>
        <p:grpSpPr>
          <a:xfrm>
            <a:off x="9295293" y="552347"/>
            <a:ext cx="1255046" cy="5589198"/>
            <a:chOff x="9504299" y="565410"/>
            <a:chExt cx="1255046" cy="5589198"/>
          </a:xfrm>
        </p:grpSpPr>
        <p:sp>
          <p:nvSpPr>
            <p:cNvPr id="46" name="Rectangle: Rounded Corners 45">
              <a:extLst>
                <a:ext uri="{FF2B5EF4-FFF2-40B4-BE49-F238E27FC236}">
                  <a16:creationId xmlns:a16="http://schemas.microsoft.com/office/drawing/2014/main" id="{EDA4F62E-B263-4180-957E-F29351D78ABC}"/>
                </a:ext>
              </a:extLst>
            </p:cNvPr>
            <p:cNvSpPr/>
            <p:nvPr/>
          </p:nvSpPr>
          <p:spPr>
            <a:xfrm>
              <a:off x="9504299" y="5283329"/>
              <a:ext cx="1255046" cy="8712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Full scale 3D intensity maps/2D depth images</a:t>
              </a:r>
              <a:endParaRPr lang="zh-CN" altLang="en-US" sz="1200" dirty="0"/>
            </a:p>
          </p:txBody>
        </p:sp>
        <p:sp>
          <p:nvSpPr>
            <p:cNvPr id="47" name="Rectangle: Rounded Corners 46">
              <a:extLst>
                <a:ext uri="{FF2B5EF4-FFF2-40B4-BE49-F238E27FC236}">
                  <a16:creationId xmlns:a16="http://schemas.microsoft.com/office/drawing/2014/main" id="{DDBA028A-CF8A-4177-BBBE-AC18FEA0EC61}"/>
                </a:ext>
              </a:extLst>
            </p:cNvPr>
            <p:cNvSpPr/>
            <p:nvPr/>
          </p:nvSpPr>
          <p:spPr>
            <a:xfrm>
              <a:off x="9698177" y="565410"/>
              <a:ext cx="861708" cy="30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Drone</a:t>
              </a:r>
              <a:endParaRPr lang="zh-CN" altLang="en-US" sz="1400" dirty="0"/>
            </a:p>
          </p:txBody>
        </p:sp>
        <p:sp>
          <p:nvSpPr>
            <p:cNvPr id="52" name="Rectangle: Rounded Corners 51">
              <a:extLst>
                <a:ext uri="{FF2B5EF4-FFF2-40B4-BE49-F238E27FC236}">
                  <a16:creationId xmlns:a16="http://schemas.microsoft.com/office/drawing/2014/main" id="{B37C1DAC-B4E6-483D-8D0A-E2F200D7EBBB}"/>
                </a:ext>
              </a:extLst>
            </p:cNvPr>
            <p:cNvSpPr/>
            <p:nvPr/>
          </p:nvSpPr>
          <p:spPr>
            <a:xfrm>
              <a:off x="9543488" y="1863715"/>
              <a:ext cx="1171086" cy="598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mmWave FMCW</a:t>
              </a:r>
            </a:p>
            <a:p>
              <a:pPr algn="ctr"/>
              <a:r>
                <a:rPr lang="en-US" altLang="zh-CN" sz="1200" dirty="0"/>
                <a:t>radar sensor</a:t>
              </a:r>
              <a:endParaRPr lang="zh-CN" altLang="en-US" sz="1200" dirty="0"/>
            </a:p>
          </p:txBody>
        </p:sp>
        <p:sp>
          <p:nvSpPr>
            <p:cNvPr id="54" name="Rectangle: Rounded Corners 53">
              <a:extLst>
                <a:ext uri="{FF2B5EF4-FFF2-40B4-BE49-F238E27FC236}">
                  <a16:creationId xmlns:a16="http://schemas.microsoft.com/office/drawing/2014/main" id="{CB77D36B-DC40-467F-90C7-6A5A9730648D}"/>
                </a:ext>
              </a:extLst>
            </p:cNvPr>
            <p:cNvSpPr/>
            <p:nvPr/>
          </p:nvSpPr>
          <p:spPr>
            <a:xfrm>
              <a:off x="9534794" y="1088868"/>
              <a:ext cx="1189011" cy="511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Customized </a:t>
              </a:r>
            </a:p>
            <a:p>
              <a:pPr algn="ctr"/>
              <a:r>
                <a:rPr lang="en-US" altLang="zh-CN" sz="1200" dirty="0"/>
                <a:t>2D slider</a:t>
              </a:r>
              <a:endParaRPr lang="zh-CN" altLang="en-US" sz="1200" dirty="0"/>
            </a:p>
          </p:txBody>
        </p:sp>
        <p:sp>
          <p:nvSpPr>
            <p:cNvPr id="33" name="Rectangle: Rounded Corners 32">
              <a:extLst>
                <a:ext uri="{FF2B5EF4-FFF2-40B4-BE49-F238E27FC236}">
                  <a16:creationId xmlns:a16="http://schemas.microsoft.com/office/drawing/2014/main" id="{08635F02-FBB5-403E-BCB1-EBD0EFC75EF5}"/>
                </a:ext>
              </a:extLst>
            </p:cNvPr>
            <p:cNvSpPr/>
            <p:nvPr/>
          </p:nvSpPr>
          <p:spPr>
            <a:xfrm>
              <a:off x="9617933" y="4594681"/>
              <a:ext cx="1019085" cy="4776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Trained</a:t>
              </a:r>
            </a:p>
            <a:p>
              <a:pPr algn="ctr"/>
              <a:r>
                <a:rPr lang="en-US" altLang="zh-CN" sz="1200" dirty="0"/>
                <a:t>AI models</a:t>
              </a:r>
              <a:endParaRPr lang="zh-CN" altLang="en-US" sz="1200" dirty="0"/>
            </a:p>
          </p:txBody>
        </p:sp>
        <p:sp>
          <p:nvSpPr>
            <p:cNvPr id="263" name="Rectangle: Rounded Corners 262">
              <a:extLst>
                <a:ext uri="{FF2B5EF4-FFF2-40B4-BE49-F238E27FC236}">
                  <a16:creationId xmlns:a16="http://schemas.microsoft.com/office/drawing/2014/main" id="{BD1E4953-6B88-43EB-A150-7C247B425F38}"/>
                </a:ext>
              </a:extLst>
            </p:cNvPr>
            <p:cNvSpPr/>
            <p:nvPr/>
          </p:nvSpPr>
          <p:spPr>
            <a:xfrm>
              <a:off x="9552993" y="3869627"/>
              <a:ext cx="1138692" cy="4776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2-snapshot 3D</a:t>
              </a:r>
              <a:r>
                <a:rPr lang="zh-CN" altLang="en-US" sz="1200" dirty="0"/>
                <a:t> </a:t>
              </a:r>
              <a:r>
                <a:rPr lang="en-US" altLang="zh-CN" sz="1200" dirty="0"/>
                <a:t>intensity</a:t>
              </a:r>
              <a:r>
                <a:rPr lang="zh-CN" altLang="en-US" sz="1200" dirty="0"/>
                <a:t> </a:t>
              </a:r>
              <a:r>
                <a:rPr lang="en-US" altLang="zh-CN" sz="1200" dirty="0"/>
                <a:t>maps</a:t>
              </a:r>
            </a:p>
          </p:txBody>
        </p:sp>
      </p:grpSp>
      <p:cxnSp>
        <p:nvCxnSpPr>
          <p:cNvPr id="264" name="Straight Arrow Connector 263">
            <a:extLst>
              <a:ext uri="{FF2B5EF4-FFF2-40B4-BE49-F238E27FC236}">
                <a16:creationId xmlns:a16="http://schemas.microsoft.com/office/drawing/2014/main" id="{6D563E8C-F6B7-4FF6-84B8-5C93CBBE2CFD}"/>
              </a:ext>
            </a:extLst>
          </p:cNvPr>
          <p:cNvCxnSpPr>
            <a:cxnSpLocks/>
            <a:stCxn id="52" idx="2"/>
            <a:endCxn id="252" idx="0"/>
          </p:cNvCxnSpPr>
          <p:nvPr/>
        </p:nvCxnSpPr>
        <p:spPr>
          <a:xfrm flipH="1">
            <a:off x="9915973" y="2449125"/>
            <a:ext cx="4052" cy="2346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1" name="Rectangle: Diagonal Corners Rounded 270">
            <a:extLst>
              <a:ext uri="{FF2B5EF4-FFF2-40B4-BE49-F238E27FC236}">
                <a16:creationId xmlns:a16="http://schemas.microsoft.com/office/drawing/2014/main" id="{D1142C7E-9C72-4BDC-8C2A-8A300409B76C}"/>
              </a:ext>
            </a:extLst>
          </p:cNvPr>
          <p:cNvSpPr/>
          <p:nvPr/>
        </p:nvSpPr>
        <p:spPr>
          <a:xfrm>
            <a:off x="7836987" y="3050858"/>
            <a:ext cx="991604" cy="82327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solidFill>
                  <a:schemeClr val="tx1"/>
                </a:solidFill>
              </a:rPr>
              <a:t>Neural Networks</a:t>
            </a:r>
            <a:endParaRPr lang="zh-CN" altLang="en-US" sz="1200" dirty="0">
              <a:solidFill>
                <a:schemeClr val="tx1"/>
              </a:solidFill>
            </a:endParaRPr>
          </a:p>
        </p:txBody>
      </p:sp>
      <p:pic>
        <p:nvPicPr>
          <p:cNvPr id="62" name="Picture 61">
            <a:extLst>
              <a:ext uri="{FF2B5EF4-FFF2-40B4-BE49-F238E27FC236}">
                <a16:creationId xmlns:a16="http://schemas.microsoft.com/office/drawing/2014/main" id="{1019B99F-DD68-4877-8533-091160A6F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705" y="2967272"/>
            <a:ext cx="306076" cy="306076"/>
          </a:xfrm>
          <a:prstGeom prst="rect">
            <a:avLst/>
          </a:prstGeom>
        </p:spPr>
      </p:pic>
      <p:grpSp>
        <p:nvGrpSpPr>
          <p:cNvPr id="297" name="Group 296">
            <a:extLst>
              <a:ext uri="{FF2B5EF4-FFF2-40B4-BE49-F238E27FC236}">
                <a16:creationId xmlns:a16="http://schemas.microsoft.com/office/drawing/2014/main" id="{2079B93D-39B7-499E-BA3A-81CF817D85DE}"/>
              </a:ext>
            </a:extLst>
          </p:cNvPr>
          <p:cNvGrpSpPr/>
          <p:nvPr/>
        </p:nvGrpSpPr>
        <p:grpSpPr>
          <a:xfrm>
            <a:off x="11021293" y="1654513"/>
            <a:ext cx="1077860" cy="2964600"/>
            <a:chOff x="10931644" y="1773453"/>
            <a:chExt cx="1077860" cy="2964600"/>
          </a:xfrm>
        </p:grpSpPr>
        <p:sp>
          <p:nvSpPr>
            <p:cNvPr id="269" name="Rectangle: Diagonal Corners Rounded 268">
              <a:extLst>
                <a:ext uri="{FF2B5EF4-FFF2-40B4-BE49-F238E27FC236}">
                  <a16:creationId xmlns:a16="http://schemas.microsoft.com/office/drawing/2014/main" id="{6BF46C0D-9D78-43C3-BF77-2FC7E9D4CD0F}"/>
                </a:ext>
              </a:extLst>
            </p:cNvPr>
            <p:cNvSpPr/>
            <p:nvPr/>
          </p:nvSpPr>
          <p:spPr>
            <a:xfrm>
              <a:off x="10931644" y="3891565"/>
              <a:ext cx="976853" cy="307777"/>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Software</a:t>
              </a:r>
              <a:endParaRPr lang="zh-CN" altLang="en-US" sz="1400" dirty="0"/>
            </a:p>
          </p:txBody>
        </p:sp>
        <p:sp>
          <p:nvSpPr>
            <p:cNvPr id="270" name="Rectangle: Rounded Corners 269">
              <a:extLst>
                <a:ext uri="{FF2B5EF4-FFF2-40B4-BE49-F238E27FC236}">
                  <a16:creationId xmlns:a16="http://schemas.microsoft.com/office/drawing/2014/main" id="{A5447F0B-8FEA-4EBB-9BCE-71D1CA4E97C8}"/>
                </a:ext>
              </a:extLst>
            </p:cNvPr>
            <p:cNvSpPr/>
            <p:nvPr/>
          </p:nvSpPr>
          <p:spPr>
            <a:xfrm>
              <a:off x="10931644" y="3500430"/>
              <a:ext cx="964848" cy="273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Hardware</a:t>
              </a:r>
              <a:endParaRPr lang="zh-CN" altLang="en-US" sz="1400" dirty="0"/>
            </a:p>
          </p:txBody>
        </p:sp>
        <p:sp>
          <p:nvSpPr>
            <p:cNvPr id="288" name="Rectangle: Rounded Corners 287">
              <a:extLst>
                <a:ext uri="{FF2B5EF4-FFF2-40B4-BE49-F238E27FC236}">
                  <a16:creationId xmlns:a16="http://schemas.microsoft.com/office/drawing/2014/main" id="{59383D96-8A11-48EC-B230-A0BD4A338439}"/>
                </a:ext>
              </a:extLst>
            </p:cNvPr>
            <p:cNvSpPr/>
            <p:nvPr/>
          </p:nvSpPr>
          <p:spPr>
            <a:xfrm>
              <a:off x="10931644" y="4316619"/>
              <a:ext cx="964848" cy="42143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Input/</a:t>
              </a:r>
            </a:p>
            <a:p>
              <a:pPr algn="ctr"/>
              <a:r>
                <a:rPr lang="en-US" altLang="zh-CN" sz="1200" dirty="0"/>
                <a:t>Output</a:t>
              </a:r>
              <a:endParaRPr lang="zh-CN" altLang="en-US" sz="1200" dirty="0"/>
            </a:p>
          </p:txBody>
        </p:sp>
        <p:grpSp>
          <p:nvGrpSpPr>
            <p:cNvPr id="296" name="Group 295">
              <a:extLst>
                <a:ext uri="{FF2B5EF4-FFF2-40B4-BE49-F238E27FC236}">
                  <a16:creationId xmlns:a16="http://schemas.microsoft.com/office/drawing/2014/main" id="{A35C0C9E-D628-42DB-8BEB-9EF67BB66888}"/>
                </a:ext>
              </a:extLst>
            </p:cNvPr>
            <p:cNvGrpSpPr/>
            <p:nvPr/>
          </p:nvGrpSpPr>
          <p:grpSpPr>
            <a:xfrm>
              <a:off x="10931644" y="1773453"/>
              <a:ext cx="1077860" cy="1579660"/>
              <a:chOff x="10931644" y="1773453"/>
              <a:chExt cx="1077860" cy="1579660"/>
            </a:xfrm>
          </p:grpSpPr>
          <p:sp>
            <p:nvSpPr>
              <p:cNvPr id="289" name="Rectangle: Single Corner Rounded 288">
                <a:extLst>
                  <a:ext uri="{FF2B5EF4-FFF2-40B4-BE49-F238E27FC236}">
                    <a16:creationId xmlns:a16="http://schemas.microsoft.com/office/drawing/2014/main" id="{0EA9862A-056C-4318-8361-DF2095036A3B}"/>
                  </a:ext>
                </a:extLst>
              </p:cNvPr>
              <p:cNvSpPr/>
              <p:nvPr/>
            </p:nvSpPr>
            <p:spPr>
              <a:xfrm>
                <a:off x="10931645" y="1775909"/>
                <a:ext cx="976853" cy="1577204"/>
              </a:xfrm>
              <a:prstGeom prst="round1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grpSp>
            <p:nvGrpSpPr>
              <p:cNvPr id="295" name="Group 294">
                <a:extLst>
                  <a:ext uri="{FF2B5EF4-FFF2-40B4-BE49-F238E27FC236}">
                    <a16:creationId xmlns:a16="http://schemas.microsoft.com/office/drawing/2014/main" id="{4980A14A-9515-4A40-9440-D16A61B58480}"/>
                  </a:ext>
                </a:extLst>
              </p:cNvPr>
              <p:cNvGrpSpPr/>
              <p:nvPr/>
            </p:nvGrpSpPr>
            <p:grpSpPr>
              <a:xfrm>
                <a:off x="10931644" y="1773453"/>
                <a:ext cx="1077860" cy="1569660"/>
                <a:chOff x="10920106" y="3471999"/>
                <a:chExt cx="1077860" cy="1569660"/>
              </a:xfrm>
            </p:grpSpPr>
            <p:sp>
              <p:nvSpPr>
                <p:cNvPr id="290" name="TextBox 289">
                  <a:extLst>
                    <a:ext uri="{FF2B5EF4-FFF2-40B4-BE49-F238E27FC236}">
                      <a16:creationId xmlns:a16="http://schemas.microsoft.com/office/drawing/2014/main" id="{FEFFECA1-6D66-40AD-AE6C-F5A3905C1C74}"/>
                    </a:ext>
                  </a:extLst>
                </p:cNvPr>
                <p:cNvSpPr txBox="1"/>
                <p:nvPr/>
              </p:nvSpPr>
              <p:spPr>
                <a:xfrm>
                  <a:off x="11194915" y="3471999"/>
                  <a:ext cx="803051" cy="1569660"/>
                </a:xfrm>
                <a:prstGeom prst="rect">
                  <a:avLst/>
                </a:prstGeom>
                <a:noFill/>
              </p:spPr>
              <p:txBody>
                <a:bodyPr wrap="square" rtlCol="0">
                  <a:spAutoFit/>
                </a:bodyPr>
                <a:lstStyle/>
                <a:p>
                  <a:r>
                    <a:rPr lang="en-US" altLang="zh-CN" sz="1200" dirty="0"/>
                    <a:t>mmWave Studio</a:t>
                  </a:r>
                </a:p>
                <a:p>
                  <a:endParaRPr lang="en-US" altLang="zh-CN" sz="1200" dirty="0"/>
                </a:p>
                <a:p>
                  <a:r>
                    <a:rPr lang="en-US" altLang="zh-CN" sz="1200" dirty="0"/>
                    <a:t>MATLAB</a:t>
                  </a:r>
                </a:p>
                <a:p>
                  <a:endParaRPr lang="en-US" altLang="zh-CN" sz="1200" dirty="0"/>
                </a:p>
                <a:p>
                  <a:r>
                    <a:rPr lang="en-US" altLang="zh-CN" sz="1200" dirty="0"/>
                    <a:t>FreeCAD</a:t>
                  </a:r>
                </a:p>
                <a:p>
                  <a:endParaRPr lang="en-US" altLang="zh-CN" sz="1200" dirty="0"/>
                </a:p>
                <a:p>
                  <a:r>
                    <a:rPr lang="en-US" altLang="zh-CN" sz="1200" dirty="0"/>
                    <a:t>Python</a:t>
                  </a:r>
                  <a:endParaRPr lang="zh-CN" altLang="en-US" sz="1200" dirty="0"/>
                </a:p>
              </p:txBody>
            </p:sp>
            <p:pic>
              <p:nvPicPr>
                <p:cNvPr id="291" name="Picture 290">
                  <a:extLst>
                    <a:ext uri="{FF2B5EF4-FFF2-40B4-BE49-F238E27FC236}">
                      <a16:creationId xmlns:a16="http://schemas.microsoft.com/office/drawing/2014/main" id="{F389886E-2438-40CE-ACD4-7F649CE84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5589" y="4750350"/>
                  <a:ext cx="257561" cy="257561"/>
                </a:xfrm>
                <a:prstGeom prst="rect">
                  <a:avLst/>
                </a:prstGeom>
              </p:spPr>
            </p:pic>
            <p:pic>
              <p:nvPicPr>
                <p:cNvPr id="292" name="Picture 291" descr="A picture containing logo&#10;&#10;Description automatically generated">
                  <a:extLst>
                    <a:ext uri="{FF2B5EF4-FFF2-40B4-BE49-F238E27FC236}">
                      <a16:creationId xmlns:a16="http://schemas.microsoft.com/office/drawing/2014/main" id="{05A09740-B199-41C7-A90F-915A1ABDA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106" y="3931756"/>
                  <a:ext cx="334855" cy="334855"/>
                </a:xfrm>
                <a:prstGeom prst="rect">
                  <a:avLst/>
                </a:prstGeom>
              </p:spPr>
            </p:pic>
            <p:pic>
              <p:nvPicPr>
                <p:cNvPr id="293" name="Picture 292" descr="A picture containing text, sign, vector graphics&#10;&#10;Description automatically generated">
                  <a:extLst>
                    <a:ext uri="{FF2B5EF4-FFF2-40B4-BE49-F238E27FC236}">
                      <a16:creationId xmlns:a16="http://schemas.microsoft.com/office/drawing/2014/main" id="{C4D74A8B-512B-4775-BBCB-9EC6D898E3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3247" y="4399355"/>
                  <a:ext cx="238575" cy="223097"/>
                </a:xfrm>
                <a:prstGeom prst="rect">
                  <a:avLst/>
                </a:prstGeom>
              </p:spPr>
            </p:pic>
            <p:pic>
              <p:nvPicPr>
                <p:cNvPr id="294" name="Picture 293">
                  <a:extLst>
                    <a:ext uri="{FF2B5EF4-FFF2-40B4-BE49-F238E27FC236}">
                      <a16:creationId xmlns:a16="http://schemas.microsoft.com/office/drawing/2014/main" id="{0A4FD876-1995-4C00-8FE2-AF9E1E518E90}"/>
                    </a:ext>
                  </a:extLst>
                </p:cNvPr>
                <p:cNvPicPr>
                  <a:picLocks noChangeAspect="1"/>
                </p:cNvPicPr>
                <p:nvPr/>
              </p:nvPicPr>
              <p:blipFill>
                <a:blip r:embed="rId5"/>
                <a:stretch>
                  <a:fillRect/>
                </a:stretch>
              </p:blipFill>
              <p:spPr>
                <a:xfrm>
                  <a:off x="10994575" y="3599101"/>
                  <a:ext cx="238575" cy="243347"/>
                </a:xfrm>
                <a:prstGeom prst="rect">
                  <a:avLst/>
                </a:prstGeom>
              </p:spPr>
            </p:pic>
          </p:grpSp>
        </p:grpSp>
      </p:grpSp>
      <p:sp>
        <p:nvSpPr>
          <p:cNvPr id="82" name="Rectangle: Rounded Corners 81">
            <a:extLst>
              <a:ext uri="{FF2B5EF4-FFF2-40B4-BE49-F238E27FC236}">
                <a16:creationId xmlns:a16="http://schemas.microsoft.com/office/drawing/2014/main" id="{322ACD2D-239F-402B-BED1-C9A859DC4BEE}"/>
              </a:ext>
            </a:extLst>
          </p:cNvPr>
          <p:cNvSpPr/>
          <p:nvPr/>
        </p:nvSpPr>
        <p:spPr>
          <a:xfrm>
            <a:off x="5535935" y="2371688"/>
            <a:ext cx="1166069" cy="42705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Full-scale 3D intensity maps </a:t>
            </a:r>
            <a:endParaRPr lang="zh-CN" altLang="en-US" sz="1200" dirty="0"/>
          </a:p>
        </p:txBody>
      </p:sp>
      <p:cxnSp>
        <p:nvCxnSpPr>
          <p:cNvPr id="95" name="Connector: Elbow 94">
            <a:extLst>
              <a:ext uri="{FF2B5EF4-FFF2-40B4-BE49-F238E27FC236}">
                <a16:creationId xmlns:a16="http://schemas.microsoft.com/office/drawing/2014/main" id="{0DEB4488-B294-478A-A4EC-78DA9D8EA3B6}"/>
              </a:ext>
            </a:extLst>
          </p:cNvPr>
          <p:cNvCxnSpPr>
            <a:cxnSpLocks/>
            <a:stCxn id="135" idx="0"/>
            <a:endCxn id="82" idx="1"/>
          </p:cNvCxnSpPr>
          <p:nvPr/>
        </p:nvCxnSpPr>
        <p:spPr>
          <a:xfrm flipV="1">
            <a:off x="5283415" y="2585217"/>
            <a:ext cx="252520" cy="219340"/>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98" name="Connector: Elbow 97">
            <a:extLst>
              <a:ext uri="{FF2B5EF4-FFF2-40B4-BE49-F238E27FC236}">
                <a16:creationId xmlns:a16="http://schemas.microsoft.com/office/drawing/2014/main" id="{76BEE5C1-A59F-40CF-9664-6368956DD015}"/>
              </a:ext>
            </a:extLst>
          </p:cNvPr>
          <p:cNvCxnSpPr>
            <a:cxnSpLocks/>
            <a:stCxn id="82" idx="3"/>
            <a:endCxn id="271" idx="3"/>
          </p:cNvCxnSpPr>
          <p:nvPr/>
        </p:nvCxnSpPr>
        <p:spPr>
          <a:xfrm>
            <a:off x="6702004" y="2585217"/>
            <a:ext cx="1630785" cy="465641"/>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03" name="Connector: Elbow 102">
            <a:extLst>
              <a:ext uri="{FF2B5EF4-FFF2-40B4-BE49-F238E27FC236}">
                <a16:creationId xmlns:a16="http://schemas.microsoft.com/office/drawing/2014/main" id="{E79BEE0E-953B-4382-992E-9FD4FCC2EDBE}"/>
              </a:ext>
            </a:extLst>
          </p:cNvPr>
          <p:cNvCxnSpPr>
            <a:cxnSpLocks/>
            <a:stCxn id="167" idx="0"/>
            <a:endCxn id="166" idx="1"/>
          </p:cNvCxnSpPr>
          <p:nvPr/>
        </p:nvCxnSpPr>
        <p:spPr>
          <a:xfrm>
            <a:off x="5276646" y="3277454"/>
            <a:ext cx="263323" cy="19157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167" name="Rectangle: Diagonal Corners Rounded 166">
            <a:extLst>
              <a:ext uri="{FF2B5EF4-FFF2-40B4-BE49-F238E27FC236}">
                <a16:creationId xmlns:a16="http://schemas.microsoft.com/office/drawing/2014/main" id="{4B76622F-349B-4DE8-BB72-185BA1E358FD}"/>
              </a:ext>
            </a:extLst>
          </p:cNvPr>
          <p:cNvSpPr/>
          <p:nvPr/>
        </p:nvSpPr>
        <p:spPr>
          <a:xfrm>
            <a:off x="4422548" y="3098623"/>
            <a:ext cx="854098" cy="3576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100" dirty="0"/>
              <a:t>Heatmap Generator</a:t>
            </a:r>
            <a:endParaRPr lang="zh-CN" altLang="en-US" sz="1100" dirty="0"/>
          </a:p>
        </p:txBody>
      </p:sp>
      <p:grpSp>
        <p:nvGrpSpPr>
          <p:cNvPr id="177" name="Group 176">
            <a:extLst>
              <a:ext uri="{FF2B5EF4-FFF2-40B4-BE49-F238E27FC236}">
                <a16:creationId xmlns:a16="http://schemas.microsoft.com/office/drawing/2014/main" id="{1F1083F7-22FE-4222-84FA-775FF605E3DA}"/>
              </a:ext>
            </a:extLst>
          </p:cNvPr>
          <p:cNvGrpSpPr/>
          <p:nvPr/>
        </p:nvGrpSpPr>
        <p:grpSpPr>
          <a:xfrm>
            <a:off x="2336866" y="325968"/>
            <a:ext cx="5075090" cy="6059553"/>
            <a:chOff x="2336866" y="325968"/>
            <a:chExt cx="5075090" cy="6059553"/>
          </a:xfrm>
        </p:grpSpPr>
        <p:grpSp>
          <p:nvGrpSpPr>
            <p:cNvPr id="243" name="Group 242">
              <a:extLst>
                <a:ext uri="{FF2B5EF4-FFF2-40B4-BE49-F238E27FC236}">
                  <a16:creationId xmlns:a16="http://schemas.microsoft.com/office/drawing/2014/main" id="{14FC1728-5398-4FA2-A3B5-1AFAC381CBFD}"/>
                </a:ext>
              </a:extLst>
            </p:cNvPr>
            <p:cNvGrpSpPr/>
            <p:nvPr/>
          </p:nvGrpSpPr>
          <p:grpSpPr>
            <a:xfrm>
              <a:off x="2336866" y="325968"/>
              <a:ext cx="5075090" cy="6059553"/>
              <a:chOff x="3133708" y="417409"/>
              <a:chExt cx="5075090" cy="6059553"/>
            </a:xfrm>
          </p:grpSpPr>
          <p:sp>
            <p:nvSpPr>
              <p:cNvPr id="11" name="Rectangle: Rounded Corners 10">
                <a:extLst>
                  <a:ext uri="{FF2B5EF4-FFF2-40B4-BE49-F238E27FC236}">
                    <a16:creationId xmlns:a16="http://schemas.microsoft.com/office/drawing/2014/main" id="{5F986F65-70FE-4F48-8189-3BD906C6C60F}"/>
                  </a:ext>
                </a:extLst>
              </p:cNvPr>
              <p:cNvSpPr/>
              <p:nvPr/>
            </p:nvSpPr>
            <p:spPr>
              <a:xfrm>
                <a:off x="4635774" y="1402769"/>
                <a:ext cx="1038035" cy="5382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Data capture card</a:t>
                </a:r>
                <a:endParaRPr lang="zh-CN" altLang="en-US" sz="1200" dirty="0"/>
              </a:p>
            </p:txBody>
          </p:sp>
          <p:sp>
            <p:nvSpPr>
              <p:cNvPr id="13" name="Rectangle: Rounded Corners 12">
                <a:extLst>
                  <a:ext uri="{FF2B5EF4-FFF2-40B4-BE49-F238E27FC236}">
                    <a16:creationId xmlns:a16="http://schemas.microsoft.com/office/drawing/2014/main" id="{F763A8F5-AAAC-4A08-BEAF-C989E1700DA5}"/>
                  </a:ext>
                </a:extLst>
              </p:cNvPr>
              <p:cNvSpPr/>
              <p:nvPr/>
            </p:nvSpPr>
            <p:spPr>
              <a:xfrm>
                <a:off x="7369461" y="515445"/>
                <a:ext cx="759135" cy="402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Depth camera</a:t>
                </a:r>
                <a:endParaRPr lang="zh-CN" altLang="en-US" sz="1200" dirty="0"/>
              </a:p>
            </p:txBody>
          </p:sp>
          <p:sp>
            <p:nvSpPr>
              <p:cNvPr id="14" name="Rectangle: Diagonal Corners Rounded 13">
                <a:extLst>
                  <a:ext uri="{FF2B5EF4-FFF2-40B4-BE49-F238E27FC236}">
                    <a16:creationId xmlns:a16="http://schemas.microsoft.com/office/drawing/2014/main" id="{4C2EA041-5174-4E9D-BFEF-48FB6041E27A}"/>
                  </a:ext>
                </a:extLst>
              </p:cNvPr>
              <p:cNvSpPr/>
              <p:nvPr/>
            </p:nvSpPr>
            <p:spPr>
              <a:xfrm>
                <a:off x="3850346" y="496880"/>
                <a:ext cx="1210610" cy="513210"/>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Radar sensor configuration</a:t>
                </a:r>
                <a:endParaRPr lang="zh-CN" altLang="en-US" sz="1200" dirty="0"/>
              </a:p>
            </p:txBody>
          </p:sp>
          <p:sp>
            <p:nvSpPr>
              <p:cNvPr id="16" name="Rectangle: Diagonal Corners Rounded 15">
                <a:extLst>
                  <a:ext uri="{FF2B5EF4-FFF2-40B4-BE49-F238E27FC236}">
                    <a16:creationId xmlns:a16="http://schemas.microsoft.com/office/drawing/2014/main" id="{315BA143-EECA-4C8D-B57B-A00497D57784}"/>
                  </a:ext>
                </a:extLst>
              </p:cNvPr>
              <p:cNvSpPr/>
              <p:nvPr/>
            </p:nvSpPr>
            <p:spPr>
              <a:xfrm>
                <a:off x="3888598" y="4088155"/>
                <a:ext cx="1177512" cy="409923"/>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Radar Signal Synthesizer</a:t>
                </a:r>
                <a:endParaRPr lang="zh-CN" altLang="en-US" sz="1200" dirty="0"/>
              </a:p>
            </p:txBody>
          </p:sp>
          <p:sp>
            <p:nvSpPr>
              <p:cNvPr id="17" name="Rectangle: Diagonal Corners Rounded 16">
                <a:extLst>
                  <a:ext uri="{FF2B5EF4-FFF2-40B4-BE49-F238E27FC236}">
                    <a16:creationId xmlns:a16="http://schemas.microsoft.com/office/drawing/2014/main" id="{E8BF13A0-13C6-45E6-845A-9E1F0A967700}"/>
                  </a:ext>
                </a:extLst>
              </p:cNvPr>
              <p:cNvSpPr/>
              <p:nvPr/>
            </p:nvSpPr>
            <p:spPr>
              <a:xfrm>
                <a:off x="7292833" y="4460677"/>
                <a:ext cx="915965" cy="123624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Point cloud-to-Depth image Generator</a:t>
                </a:r>
                <a:endParaRPr lang="zh-CN" altLang="en-US" sz="1200" dirty="0"/>
              </a:p>
            </p:txBody>
          </p:sp>
          <p:sp>
            <p:nvSpPr>
              <p:cNvPr id="18" name="Rectangle: Diagonal Corners Rounded 17">
                <a:extLst>
                  <a:ext uri="{FF2B5EF4-FFF2-40B4-BE49-F238E27FC236}">
                    <a16:creationId xmlns:a16="http://schemas.microsoft.com/office/drawing/2014/main" id="{DE329A19-F111-4322-BD4A-DDD3EE7F53E5}"/>
                  </a:ext>
                </a:extLst>
              </p:cNvPr>
              <p:cNvSpPr/>
              <p:nvPr/>
            </p:nvSpPr>
            <p:spPr>
              <a:xfrm>
                <a:off x="3942998" y="6232987"/>
                <a:ext cx="1051847" cy="243975"/>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CAD models</a:t>
                </a:r>
                <a:endParaRPr lang="zh-CN" altLang="en-US" sz="1200" dirty="0"/>
              </a:p>
            </p:txBody>
          </p:sp>
          <p:sp>
            <p:nvSpPr>
              <p:cNvPr id="20" name="Rectangle: Diagonal Corners Rounded 19">
                <a:extLst>
                  <a:ext uri="{FF2B5EF4-FFF2-40B4-BE49-F238E27FC236}">
                    <a16:creationId xmlns:a16="http://schemas.microsoft.com/office/drawing/2014/main" id="{166B1A29-13DE-4200-A708-AA8BF740C1DB}"/>
                  </a:ext>
                </a:extLst>
              </p:cNvPr>
              <p:cNvSpPr/>
              <p:nvPr/>
            </p:nvSpPr>
            <p:spPr>
              <a:xfrm>
                <a:off x="3370000" y="5662003"/>
                <a:ext cx="2204099" cy="303980"/>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CAD-to-Point cloud Conversion</a:t>
                </a:r>
                <a:endParaRPr lang="zh-CN" altLang="en-US" sz="1200" dirty="0"/>
              </a:p>
            </p:txBody>
          </p:sp>
          <p:sp>
            <p:nvSpPr>
              <p:cNvPr id="45" name="Rectangle: Rounded Corners 44">
                <a:extLst>
                  <a:ext uri="{FF2B5EF4-FFF2-40B4-BE49-F238E27FC236}">
                    <a16:creationId xmlns:a16="http://schemas.microsoft.com/office/drawing/2014/main" id="{6C208E1C-9397-4FB5-8491-FE3418889085}"/>
                  </a:ext>
                </a:extLst>
              </p:cNvPr>
              <p:cNvSpPr/>
              <p:nvPr/>
            </p:nvSpPr>
            <p:spPr>
              <a:xfrm>
                <a:off x="7394929" y="1321263"/>
                <a:ext cx="699141" cy="5608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2D Depth Images</a:t>
                </a:r>
                <a:endParaRPr lang="zh-CN" altLang="en-US" sz="1200" dirty="0"/>
              </a:p>
            </p:txBody>
          </p:sp>
          <p:sp>
            <p:nvSpPr>
              <p:cNvPr id="59" name="Rectangle: Rounded Corners 58">
                <a:extLst>
                  <a:ext uri="{FF2B5EF4-FFF2-40B4-BE49-F238E27FC236}">
                    <a16:creationId xmlns:a16="http://schemas.microsoft.com/office/drawing/2014/main" id="{546EE834-92F3-4E6D-81F0-EE5FBC3433F6}"/>
                  </a:ext>
                </a:extLst>
              </p:cNvPr>
              <p:cNvSpPr/>
              <p:nvPr/>
            </p:nvSpPr>
            <p:spPr>
              <a:xfrm>
                <a:off x="3133708" y="1403840"/>
                <a:ext cx="1223266" cy="5382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mmWave FMCW</a:t>
                </a:r>
              </a:p>
              <a:p>
                <a:pPr algn="ctr"/>
                <a:r>
                  <a:rPr lang="en-US" altLang="zh-CN" sz="1200" dirty="0"/>
                  <a:t>radar sensor</a:t>
                </a:r>
                <a:endParaRPr lang="zh-CN" altLang="en-US" sz="1200" dirty="0"/>
              </a:p>
            </p:txBody>
          </p:sp>
          <p:pic>
            <p:nvPicPr>
              <p:cNvPr id="64" name="Picture 63">
                <a:extLst>
                  <a:ext uri="{FF2B5EF4-FFF2-40B4-BE49-F238E27FC236}">
                    <a16:creationId xmlns:a16="http://schemas.microsoft.com/office/drawing/2014/main" id="{A6C65F9D-5A95-4C33-94C1-6D15B510A25C}"/>
                  </a:ext>
                </a:extLst>
              </p:cNvPr>
              <p:cNvPicPr>
                <a:picLocks noChangeAspect="1"/>
              </p:cNvPicPr>
              <p:nvPr/>
            </p:nvPicPr>
            <p:blipFill>
              <a:blip r:embed="rId5"/>
              <a:stretch>
                <a:fillRect/>
              </a:stretch>
            </p:blipFill>
            <p:spPr>
              <a:xfrm>
                <a:off x="3714279" y="417409"/>
                <a:ext cx="262213" cy="267457"/>
              </a:xfrm>
              <a:prstGeom prst="rect">
                <a:avLst/>
              </a:prstGeom>
            </p:spPr>
          </p:pic>
          <p:sp>
            <p:nvSpPr>
              <p:cNvPr id="75" name="TextBox 74">
                <a:extLst>
                  <a:ext uri="{FF2B5EF4-FFF2-40B4-BE49-F238E27FC236}">
                    <a16:creationId xmlns:a16="http://schemas.microsoft.com/office/drawing/2014/main" id="{B43791BF-C22C-4680-950C-E9CE3D235735}"/>
                  </a:ext>
                </a:extLst>
              </p:cNvPr>
              <p:cNvSpPr txBox="1"/>
              <p:nvPr/>
            </p:nvSpPr>
            <p:spPr>
              <a:xfrm>
                <a:off x="4468921" y="2106765"/>
                <a:ext cx="1652628" cy="276999"/>
              </a:xfrm>
              <a:prstGeom prst="rect">
                <a:avLst/>
              </a:prstGeom>
              <a:noFill/>
            </p:spPr>
            <p:txBody>
              <a:bodyPr wrap="square" rtlCol="0">
                <a:spAutoFit/>
              </a:bodyPr>
              <a:lstStyle/>
              <a:p>
                <a:r>
                  <a:rPr lang="en-US" altLang="zh-CN" sz="1200" dirty="0"/>
                  <a:t>Real radar signal</a:t>
                </a:r>
                <a:endParaRPr lang="zh-CN" altLang="en-US" sz="1200" dirty="0"/>
              </a:p>
            </p:txBody>
          </p:sp>
          <p:sp>
            <p:nvSpPr>
              <p:cNvPr id="76" name="TextBox 75">
                <a:extLst>
                  <a:ext uri="{FF2B5EF4-FFF2-40B4-BE49-F238E27FC236}">
                    <a16:creationId xmlns:a16="http://schemas.microsoft.com/office/drawing/2014/main" id="{B89DFE6C-9955-467D-807B-8C3363982057}"/>
                  </a:ext>
                </a:extLst>
              </p:cNvPr>
              <p:cNvSpPr txBox="1"/>
              <p:nvPr/>
            </p:nvSpPr>
            <p:spPr>
              <a:xfrm>
                <a:off x="4446886" y="3858699"/>
                <a:ext cx="2226635" cy="276999"/>
              </a:xfrm>
              <a:prstGeom prst="rect">
                <a:avLst/>
              </a:prstGeom>
              <a:noFill/>
            </p:spPr>
            <p:txBody>
              <a:bodyPr wrap="square" rtlCol="0">
                <a:spAutoFit/>
              </a:bodyPr>
              <a:lstStyle/>
              <a:p>
                <a:r>
                  <a:rPr lang="en-US" altLang="zh-CN" sz="1200" dirty="0"/>
                  <a:t>Synthesized radar signal</a:t>
                </a:r>
                <a:endParaRPr lang="zh-CN" altLang="en-US" sz="1200" dirty="0"/>
              </a:p>
            </p:txBody>
          </p:sp>
          <p:sp>
            <p:nvSpPr>
              <p:cNvPr id="166" name="Rectangle: Rounded Corners 165">
                <a:extLst>
                  <a:ext uri="{FF2B5EF4-FFF2-40B4-BE49-F238E27FC236}">
                    <a16:creationId xmlns:a16="http://schemas.microsoft.com/office/drawing/2014/main" id="{1D388981-0899-4AFB-BCF3-069DDD79E34C}"/>
                  </a:ext>
                </a:extLst>
              </p:cNvPr>
              <p:cNvSpPr/>
              <p:nvPr/>
            </p:nvSpPr>
            <p:spPr>
              <a:xfrm>
                <a:off x="6336811" y="3338955"/>
                <a:ext cx="1166069" cy="4430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2-snapshot 3D intensity maps </a:t>
                </a:r>
                <a:endParaRPr lang="zh-CN" altLang="en-US" sz="1200" dirty="0"/>
              </a:p>
            </p:txBody>
          </p:sp>
          <p:sp>
            <p:nvSpPr>
              <p:cNvPr id="217" name="Rectangle: Diagonal Corners Rounded 216">
                <a:extLst>
                  <a:ext uri="{FF2B5EF4-FFF2-40B4-BE49-F238E27FC236}">
                    <a16:creationId xmlns:a16="http://schemas.microsoft.com/office/drawing/2014/main" id="{4EB2B173-4B6D-489C-9FAE-DFAF0A940996}"/>
                  </a:ext>
                </a:extLst>
              </p:cNvPr>
              <p:cNvSpPr/>
              <p:nvPr/>
            </p:nvSpPr>
            <p:spPr>
              <a:xfrm>
                <a:off x="3952900" y="4855303"/>
                <a:ext cx="1038966" cy="455545"/>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3D physical point cloud</a:t>
                </a:r>
                <a:endParaRPr lang="zh-CN" altLang="en-US" sz="1200" dirty="0"/>
              </a:p>
            </p:txBody>
          </p:sp>
        </p:grpSp>
        <p:sp>
          <p:nvSpPr>
            <p:cNvPr id="135" name="Rectangle: Diagonal Corners Rounded 134">
              <a:extLst>
                <a:ext uri="{FF2B5EF4-FFF2-40B4-BE49-F238E27FC236}">
                  <a16:creationId xmlns:a16="http://schemas.microsoft.com/office/drawing/2014/main" id="{DE894C5B-37A4-4216-A5D2-1403638E23B0}"/>
                </a:ext>
              </a:extLst>
            </p:cNvPr>
            <p:cNvSpPr/>
            <p:nvPr/>
          </p:nvSpPr>
          <p:spPr>
            <a:xfrm>
              <a:off x="4429317" y="2612979"/>
              <a:ext cx="854098" cy="383155"/>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100" dirty="0"/>
                <a:t>Heatmap Generator</a:t>
              </a:r>
              <a:endParaRPr lang="zh-CN" altLang="en-US" sz="1100" dirty="0"/>
            </a:p>
          </p:txBody>
        </p:sp>
      </p:grpSp>
      <p:sp>
        <p:nvSpPr>
          <p:cNvPr id="249" name="Rectangle: Diagonal Corners Rounded 248">
            <a:extLst>
              <a:ext uri="{FF2B5EF4-FFF2-40B4-BE49-F238E27FC236}">
                <a16:creationId xmlns:a16="http://schemas.microsoft.com/office/drawing/2014/main" id="{8A5271FE-2223-4BF0-BCF9-37BDE9B4EF10}"/>
              </a:ext>
            </a:extLst>
          </p:cNvPr>
          <p:cNvSpPr/>
          <p:nvPr/>
        </p:nvSpPr>
        <p:spPr>
          <a:xfrm>
            <a:off x="9485950" y="3302748"/>
            <a:ext cx="854098" cy="3576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100" dirty="0"/>
              <a:t>Heatmap Generator</a:t>
            </a:r>
            <a:endParaRPr lang="zh-CN" altLang="en-US" sz="1100" dirty="0"/>
          </a:p>
        </p:txBody>
      </p:sp>
      <p:sp>
        <p:nvSpPr>
          <p:cNvPr id="252" name="Rectangle: Rounded Corners 251">
            <a:extLst>
              <a:ext uri="{FF2B5EF4-FFF2-40B4-BE49-F238E27FC236}">
                <a16:creationId xmlns:a16="http://schemas.microsoft.com/office/drawing/2014/main" id="{9FCE19BA-B4C6-41EF-A950-7E8C7A6A9A61}"/>
              </a:ext>
            </a:extLst>
          </p:cNvPr>
          <p:cNvSpPr/>
          <p:nvPr/>
        </p:nvSpPr>
        <p:spPr>
          <a:xfrm>
            <a:off x="9442070" y="2683749"/>
            <a:ext cx="947805" cy="39324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2-snapshot raw data</a:t>
            </a:r>
            <a:endParaRPr lang="zh-CN" altLang="en-US" sz="1200" dirty="0"/>
          </a:p>
        </p:txBody>
      </p:sp>
      <p:cxnSp>
        <p:nvCxnSpPr>
          <p:cNvPr id="260" name="Straight Arrow Connector 259">
            <a:extLst>
              <a:ext uri="{FF2B5EF4-FFF2-40B4-BE49-F238E27FC236}">
                <a16:creationId xmlns:a16="http://schemas.microsoft.com/office/drawing/2014/main" id="{86D8A390-3AB0-4E0D-8D69-3C273F0E4796}"/>
              </a:ext>
            </a:extLst>
          </p:cNvPr>
          <p:cNvCxnSpPr>
            <a:cxnSpLocks/>
            <a:stCxn id="252" idx="2"/>
            <a:endCxn id="249" idx="3"/>
          </p:cNvCxnSpPr>
          <p:nvPr/>
        </p:nvCxnSpPr>
        <p:spPr>
          <a:xfrm flipH="1">
            <a:off x="9912999" y="3076991"/>
            <a:ext cx="2974" cy="22575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5" name="Straight Arrow Connector 264">
            <a:extLst>
              <a:ext uri="{FF2B5EF4-FFF2-40B4-BE49-F238E27FC236}">
                <a16:creationId xmlns:a16="http://schemas.microsoft.com/office/drawing/2014/main" id="{2FEBE970-7AFF-44E1-830C-C05F28FC82AD}"/>
              </a:ext>
            </a:extLst>
          </p:cNvPr>
          <p:cNvCxnSpPr>
            <a:cxnSpLocks/>
            <a:stCxn id="249" idx="1"/>
            <a:endCxn id="263" idx="0"/>
          </p:cNvCxnSpPr>
          <p:nvPr/>
        </p:nvCxnSpPr>
        <p:spPr>
          <a:xfrm>
            <a:off x="9912999" y="3660409"/>
            <a:ext cx="334" cy="1961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72" name="Picture 271" descr="A picture containing logo&#10;&#10;Description automatically generated">
            <a:extLst>
              <a:ext uri="{FF2B5EF4-FFF2-40B4-BE49-F238E27FC236}">
                <a16:creationId xmlns:a16="http://schemas.microsoft.com/office/drawing/2014/main" id="{01D3408A-7911-4589-B288-784509B6C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2626" y="3149168"/>
            <a:ext cx="334855" cy="334855"/>
          </a:xfrm>
          <a:prstGeom prst="rect">
            <a:avLst/>
          </a:prstGeom>
        </p:spPr>
      </p:pic>
      <p:grpSp>
        <p:nvGrpSpPr>
          <p:cNvPr id="25" name="Group 24">
            <a:extLst>
              <a:ext uri="{FF2B5EF4-FFF2-40B4-BE49-F238E27FC236}">
                <a16:creationId xmlns:a16="http://schemas.microsoft.com/office/drawing/2014/main" id="{D943559A-E1A2-46C4-AFDC-4C873E815869}"/>
              </a:ext>
            </a:extLst>
          </p:cNvPr>
          <p:cNvGrpSpPr/>
          <p:nvPr/>
        </p:nvGrpSpPr>
        <p:grpSpPr>
          <a:xfrm>
            <a:off x="3161970" y="2457501"/>
            <a:ext cx="1455653" cy="1075210"/>
            <a:chOff x="3056463" y="2234764"/>
            <a:chExt cx="1455653" cy="1075210"/>
          </a:xfrm>
        </p:grpSpPr>
        <p:sp>
          <p:nvSpPr>
            <p:cNvPr id="160" name="Rectangle: Rounded Corners 159">
              <a:extLst>
                <a:ext uri="{FF2B5EF4-FFF2-40B4-BE49-F238E27FC236}">
                  <a16:creationId xmlns:a16="http://schemas.microsoft.com/office/drawing/2014/main" id="{74454A70-93B5-442F-93A5-DC3FFA643A31}"/>
                </a:ext>
              </a:extLst>
            </p:cNvPr>
            <p:cNvSpPr/>
            <p:nvPr/>
          </p:nvSpPr>
          <p:spPr>
            <a:xfrm>
              <a:off x="3056463" y="2326976"/>
              <a:ext cx="1055078" cy="982998"/>
            </a:xfrm>
            <a:prstGeom prst="roundRect">
              <a:avLst/>
            </a:prstGeom>
            <a:noFill/>
            <a:ln w="38100"/>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200" dirty="0"/>
            </a:p>
          </p:txBody>
        </p:sp>
        <p:sp>
          <p:nvSpPr>
            <p:cNvPr id="137" name="Rectangle: Rounded Corners 136">
              <a:extLst>
                <a:ext uri="{FF2B5EF4-FFF2-40B4-BE49-F238E27FC236}">
                  <a16:creationId xmlns:a16="http://schemas.microsoft.com/office/drawing/2014/main" id="{78FFEA6F-B165-4755-A99B-77AF0B747EBF}"/>
                </a:ext>
              </a:extLst>
            </p:cNvPr>
            <p:cNvSpPr/>
            <p:nvPr/>
          </p:nvSpPr>
          <p:spPr>
            <a:xfrm>
              <a:off x="3118946" y="2382084"/>
              <a:ext cx="943378" cy="4015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Full-scale raw data</a:t>
              </a:r>
              <a:endParaRPr lang="zh-CN" altLang="en-US" sz="1200" dirty="0"/>
            </a:p>
          </p:txBody>
        </p:sp>
        <p:sp>
          <p:nvSpPr>
            <p:cNvPr id="136" name="Rectangle: Rounded Corners 135">
              <a:extLst>
                <a:ext uri="{FF2B5EF4-FFF2-40B4-BE49-F238E27FC236}">
                  <a16:creationId xmlns:a16="http://schemas.microsoft.com/office/drawing/2014/main" id="{7EB9F2E5-AD87-4680-A23A-985DA0A541D3}"/>
                </a:ext>
              </a:extLst>
            </p:cNvPr>
            <p:cNvSpPr/>
            <p:nvPr/>
          </p:nvSpPr>
          <p:spPr>
            <a:xfrm>
              <a:off x="3112940" y="2853990"/>
              <a:ext cx="947805" cy="39324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2-snapshot raw data</a:t>
              </a:r>
              <a:endParaRPr lang="zh-CN" altLang="en-US" sz="1200" dirty="0"/>
            </a:p>
          </p:txBody>
        </p:sp>
        <p:pic>
          <p:nvPicPr>
            <p:cNvPr id="273" name="Picture 272" descr="A picture containing logo&#10;&#10;Description automatically generated">
              <a:extLst>
                <a:ext uri="{FF2B5EF4-FFF2-40B4-BE49-F238E27FC236}">
                  <a16:creationId xmlns:a16="http://schemas.microsoft.com/office/drawing/2014/main" id="{FEDBFA09-0305-4846-A438-E69669554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261" y="2234764"/>
              <a:ext cx="334855" cy="334855"/>
            </a:xfrm>
            <a:prstGeom prst="rect">
              <a:avLst/>
            </a:prstGeom>
          </p:spPr>
        </p:pic>
        <p:pic>
          <p:nvPicPr>
            <p:cNvPr id="274" name="Picture 273" descr="A picture containing logo&#10;&#10;Description automatically generated">
              <a:extLst>
                <a:ext uri="{FF2B5EF4-FFF2-40B4-BE49-F238E27FC236}">
                  <a16:creationId xmlns:a16="http://schemas.microsoft.com/office/drawing/2014/main" id="{1748F829-18FD-48D1-A86D-3D0D29E5E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732" y="2726037"/>
              <a:ext cx="334855" cy="334855"/>
            </a:xfrm>
            <a:prstGeom prst="rect">
              <a:avLst/>
            </a:prstGeom>
          </p:spPr>
        </p:pic>
      </p:grpSp>
      <p:pic>
        <p:nvPicPr>
          <p:cNvPr id="275" name="Picture 274" descr="A picture containing logo&#10;&#10;Description automatically generated">
            <a:extLst>
              <a:ext uri="{FF2B5EF4-FFF2-40B4-BE49-F238E27FC236}">
                <a16:creationId xmlns:a16="http://schemas.microsoft.com/office/drawing/2014/main" id="{BC8B6E30-24AF-4C5B-8CA5-BC234B4C5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325" y="3855438"/>
            <a:ext cx="334855" cy="334855"/>
          </a:xfrm>
          <a:prstGeom prst="rect">
            <a:avLst/>
          </a:prstGeom>
        </p:spPr>
      </p:pic>
      <p:pic>
        <p:nvPicPr>
          <p:cNvPr id="277" name="Picture 276" descr="A picture containing logo&#10;&#10;Description automatically generated">
            <a:extLst>
              <a:ext uri="{FF2B5EF4-FFF2-40B4-BE49-F238E27FC236}">
                <a16:creationId xmlns:a16="http://schemas.microsoft.com/office/drawing/2014/main" id="{DD73FE60-FF6A-4F1D-A626-0CAB98C0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037" y="4203549"/>
            <a:ext cx="334855" cy="334855"/>
          </a:xfrm>
          <a:prstGeom prst="rect">
            <a:avLst/>
          </a:prstGeom>
        </p:spPr>
      </p:pic>
      <p:pic>
        <p:nvPicPr>
          <p:cNvPr id="278" name="Picture 277" descr="A picture containing text, sign, vector graphics&#10;&#10;Description automatically generated">
            <a:extLst>
              <a:ext uri="{FF2B5EF4-FFF2-40B4-BE49-F238E27FC236}">
                <a16:creationId xmlns:a16="http://schemas.microsoft.com/office/drawing/2014/main" id="{C27B8C2C-1F93-4DDC-8217-C2442FE25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285" y="5471671"/>
            <a:ext cx="238575" cy="223097"/>
          </a:xfrm>
          <a:prstGeom prst="rect">
            <a:avLst/>
          </a:prstGeom>
        </p:spPr>
      </p:pic>
      <p:cxnSp>
        <p:nvCxnSpPr>
          <p:cNvPr id="230" name="Straight Arrow Connector 229">
            <a:extLst>
              <a:ext uri="{FF2B5EF4-FFF2-40B4-BE49-F238E27FC236}">
                <a16:creationId xmlns:a16="http://schemas.microsoft.com/office/drawing/2014/main" id="{70D8B5F0-5946-4496-B60C-9EB9973E8424}"/>
              </a:ext>
            </a:extLst>
          </p:cNvPr>
          <p:cNvCxnSpPr>
            <a:cxnSpLocks/>
            <a:stCxn id="137" idx="3"/>
            <a:endCxn id="135" idx="2"/>
          </p:cNvCxnSpPr>
          <p:nvPr/>
        </p:nvCxnSpPr>
        <p:spPr>
          <a:xfrm flipV="1">
            <a:off x="4167831" y="2804557"/>
            <a:ext cx="261486" cy="10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7" name="Straight Arrow Connector 226">
            <a:extLst>
              <a:ext uri="{FF2B5EF4-FFF2-40B4-BE49-F238E27FC236}">
                <a16:creationId xmlns:a16="http://schemas.microsoft.com/office/drawing/2014/main" id="{51102E46-C714-4906-9E31-C9C4B2A80253}"/>
              </a:ext>
            </a:extLst>
          </p:cNvPr>
          <p:cNvCxnSpPr>
            <a:cxnSpLocks/>
            <a:stCxn id="136" idx="3"/>
            <a:endCxn id="167" idx="2"/>
          </p:cNvCxnSpPr>
          <p:nvPr/>
        </p:nvCxnSpPr>
        <p:spPr>
          <a:xfrm>
            <a:off x="4166252" y="3273348"/>
            <a:ext cx="256296" cy="410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AE9C0AFD-C614-4258-BE63-C7F1E3237D89}"/>
              </a:ext>
            </a:extLst>
          </p:cNvPr>
          <p:cNvSpPr txBox="1"/>
          <p:nvPr/>
        </p:nvSpPr>
        <p:spPr>
          <a:xfrm>
            <a:off x="2385715" y="2675142"/>
            <a:ext cx="861708" cy="738664"/>
          </a:xfrm>
          <a:prstGeom prst="rect">
            <a:avLst/>
          </a:prstGeom>
          <a:noFill/>
        </p:spPr>
        <p:txBody>
          <a:bodyPr wrap="square" rtlCol="0">
            <a:spAutoFit/>
          </a:bodyPr>
          <a:lstStyle/>
          <a:p>
            <a:pPr algn="ctr"/>
            <a:r>
              <a:rPr lang="en-US" altLang="zh-CN" sz="1400" dirty="0"/>
              <a:t>64x24</a:t>
            </a:r>
          </a:p>
          <a:p>
            <a:pPr algn="ctr"/>
            <a:endParaRPr lang="en-US" altLang="zh-CN" sz="1400" dirty="0"/>
          </a:p>
          <a:p>
            <a:pPr algn="ctr"/>
            <a:r>
              <a:rPr lang="en-US" altLang="zh-CN" sz="1400" dirty="0"/>
              <a:t>2x24</a:t>
            </a:r>
            <a:endParaRPr lang="zh-CN" altLang="en-US" sz="1400" dirty="0"/>
          </a:p>
        </p:txBody>
      </p:sp>
      <p:pic>
        <p:nvPicPr>
          <p:cNvPr id="6" name="Picture 5" descr="A picture containing text, electronics&#10;&#10;Description automatically generated">
            <a:extLst>
              <a:ext uri="{FF2B5EF4-FFF2-40B4-BE49-F238E27FC236}">
                <a16:creationId xmlns:a16="http://schemas.microsoft.com/office/drawing/2014/main" id="{FDA98A32-DA9E-42B2-AD60-EE106F2F2A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865" y="1289058"/>
            <a:ext cx="1208486" cy="679773"/>
          </a:xfrm>
          <a:prstGeom prst="rect">
            <a:avLst/>
          </a:prstGeom>
        </p:spPr>
      </p:pic>
      <p:pic>
        <p:nvPicPr>
          <p:cNvPr id="4" name="Picture 3">
            <a:extLst>
              <a:ext uri="{FF2B5EF4-FFF2-40B4-BE49-F238E27FC236}">
                <a16:creationId xmlns:a16="http://schemas.microsoft.com/office/drawing/2014/main" id="{4986F14D-1758-4AC0-B535-163FB02C1A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5976" y="1231278"/>
            <a:ext cx="1208486" cy="679773"/>
          </a:xfrm>
          <a:prstGeom prst="rect">
            <a:avLst/>
          </a:prstGeom>
        </p:spPr>
      </p:pic>
      <p:pic>
        <p:nvPicPr>
          <p:cNvPr id="15" name="Picture 14" descr="A picture containing electronics, projector, camera&#10;&#10;Description automatically generated">
            <a:extLst>
              <a:ext uri="{FF2B5EF4-FFF2-40B4-BE49-F238E27FC236}">
                <a16:creationId xmlns:a16="http://schemas.microsoft.com/office/drawing/2014/main" id="{3D891B51-95B7-4575-9792-1B7D163FD5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9375" y="337916"/>
            <a:ext cx="1293038" cy="727334"/>
          </a:xfrm>
          <a:prstGeom prst="rect">
            <a:avLst/>
          </a:prstGeom>
        </p:spPr>
      </p:pic>
      <p:sp>
        <p:nvSpPr>
          <p:cNvPr id="107" name="TextBox 106">
            <a:extLst>
              <a:ext uri="{FF2B5EF4-FFF2-40B4-BE49-F238E27FC236}">
                <a16:creationId xmlns:a16="http://schemas.microsoft.com/office/drawing/2014/main" id="{EF34671B-D109-4E6D-9B30-444380E205F6}"/>
              </a:ext>
            </a:extLst>
          </p:cNvPr>
          <p:cNvSpPr txBox="1"/>
          <p:nvPr/>
        </p:nvSpPr>
        <p:spPr>
          <a:xfrm>
            <a:off x="1419661" y="829823"/>
            <a:ext cx="1877352" cy="523220"/>
          </a:xfrm>
          <a:prstGeom prst="rect">
            <a:avLst/>
          </a:prstGeom>
          <a:noFill/>
        </p:spPr>
        <p:txBody>
          <a:bodyPr wrap="square" rtlCol="0">
            <a:spAutoFit/>
          </a:bodyPr>
          <a:lstStyle/>
          <a:p>
            <a:pPr algn="ctr"/>
            <a:r>
              <a:rPr lang="en-US" altLang="zh-CN" sz="1400" dirty="0"/>
              <a:t>TI’s </a:t>
            </a:r>
            <a:br>
              <a:rPr lang="en-US" altLang="zh-CN" sz="1400" dirty="0"/>
            </a:br>
            <a:r>
              <a:rPr lang="en-US" altLang="zh-CN" sz="1400" dirty="0"/>
              <a:t>IWR6843ISK [3]</a:t>
            </a:r>
            <a:endParaRPr lang="zh-CN" altLang="en-US" sz="1400" dirty="0"/>
          </a:p>
        </p:txBody>
      </p:sp>
      <p:sp>
        <p:nvSpPr>
          <p:cNvPr id="108" name="TextBox 107">
            <a:extLst>
              <a:ext uri="{FF2B5EF4-FFF2-40B4-BE49-F238E27FC236}">
                <a16:creationId xmlns:a16="http://schemas.microsoft.com/office/drawing/2014/main" id="{F2AAB74E-720E-4AA2-BC7F-31701BCE1FFD}"/>
              </a:ext>
            </a:extLst>
          </p:cNvPr>
          <p:cNvSpPr txBox="1"/>
          <p:nvPr/>
        </p:nvSpPr>
        <p:spPr>
          <a:xfrm>
            <a:off x="4217048" y="1001205"/>
            <a:ext cx="2017269" cy="307777"/>
          </a:xfrm>
          <a:prstGeom prst="rect">
            <a:avLst/>
          </a:prstGeom>
          <a:noFill/>
        </p:spPr>
        <p:txBody>
          <a:bodyPr wrap="square" rtlCol="0">
            <a:spAutoFit/>
          </a:bodyPr>
          <a:lstStyle/>
          <a:p>
            <a:pPr algn="ctr"/>
            <a:r>
              <a:rPr lang="en-US" altLang="zh-CN" sz="1400" dirty="0"/>
              <a:t>TI’s DCA1000EVM [4]</a:t>
            </a:r>
            <a:endParaRPr lang="zh-CN" altLang="en-US" sz="1400" dirty="0"/>
          </a:p>
        </p:txBody>
      </p:sp>
      <p:sp>
        <p:nvSpPr>
          <p:cNvPr id="109" name="TextBox 108">
            <a:extLst>
              <a:ext uri="{FF2B5EF4-FFF2-40B4-BE49-F238E27FC236}">
                <a16:creationId xmlns:a16="http://schemas.microsoft.com/office/drawing/2014/main" id="{3952B719-C857-48B7-AA8A-ECDB4EBC4755}"/>
              </a:ext>
            </a:extLst>
          </p:cNvPr>
          <p:cNvSpPr txBox="1"/>
          <p:nvPr/>
        </p:nvSpPr>
        <p:spPr>
          <a:xfrm>
            <a:off x="5110334" y="198896"/>
            <a:ext cx="2017269" cy="307777"/>
          </a:xfrm>
          <a:prstGeom prst="rect">
            <a:avLst/>
          </a:prstGeom>
          <a:noFill/>
        </p:spPr>
        <p:txBody>
          <a:bodyPr wrap="square" rtlCol="0">
            <a:spAutoFit/>
          </a:bodyPr>
          <a:lstStyle/>
          <a:p>
            <a:pPr algn="ctr"/>
            <a:r>
              <a:rPr lang="en-US" altLang="zh-CN" sz="1400" dirty="0"/>
              <a:t>ZED mini [5]</a:t>
            </a:r>
            <a:endParaRPr lang="zh-CN" altLang="en-US" sz="1400" dirty="0"/>
          </a:p>
        </p:txBody>
      </p:sp>
    </p:spTree>
    <p:extLst>
      <p:ext uri="{BB962C8B-B14F-4D97-AF65-F5344CB8AC3E}">
        <p14:creationId xmlns:p14="http://schemas.microsoft.com/office/powerpoint/2010/main" val="3999359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69C7D59D-570F-48DA-AA07-562F96F0B3BF}"/>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6F771A69-0B35-4B46-8C84-9439CB221341}"/>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grpSp>
        <p:nvGrpSpPr>
          <p:cNvPr id="102" name="Group 101">
            <a:extLst>
              <a:ext uri="{FF2B5EF4-FFF2-40B4-BE49-F238E27FC236}">
                <a16:creationId xmlns:a16="http://schemas.microsoft.com/office/drawing/2014/main" id="{F040E189-05DA-4050-8E09-1666582145C6}"/>
              </a:ext>
            </a:extLst>
          </p:cNvPr>
          <p:cNvGrpSpPr/>
          <p:nvPr/>
        </p:nvGrpSpPr>
        <p:grpSpPr>
          <a:xfrm>
            <a:off x="2810525" y="1153552"/>
            <a:ext cx="8544628" cy="4550895"/>
            <a:chOff x="34340366" y="5693151"/>
            <a:chExt cx="8544628" cy="4550895"/>
          </a:xfrm>
        </p:grpSpPr>
        <p:grpSp>
          <p:nvGrpSpPr>
            <p:cNvPr id="103" name="Group 102">
              <a:extLst>
                <a:ext uri="{FF2B5EF4-FFF2-40B4-BE49-F238E27FC236}">
                  <a16:creationId xmlns:a16="http://schemas.microsoft.com/office/drawing/2014/main" id="{7D1684FE-E550-4EB2-8226-34644C7476AE}"/>
                </a:ext>
              </a:extLst>
            </p:cNvPr>
            <p:cNvGrpSpPr/>
            <p:nvPr/>
          </p:nvGrpSpPr>
          <p:grpSpPr>
            <a:xfrm>
              <a:off x="34340366" y="5693151"/>
              <a:ext cx="8544628" cy="4550895"/>
              <a:chOff x="34340366" y="5693151"/>
              <a:chExt cx="8544628" cy="4550895"/>
            </a:xfrm>
          </p:grpSpPr>
          <p:sp>
            <p:nvSpPr>
              <p:cNvPr id="105" name="Minus Sign 104">
                <a:extLst>
                  <a:ext uri="{FF2B5EF4-FFF2-40B4-BE49-F238E27FC236}">
                    <a16:creationId xmlns:a16="http://schemas.microsoft.com/office/drawing/2014/main" id="{5DA34B35-2DD1-493E-B48F-1CFF20B3BF86}"/>
                  </a:ext>
                </a:extLst>
              </p:cNvPr>
              <p:cNvSpPr/>
              <p:nvPr/>
            </p:nvSpPr>
            <p:spPr>
              <a:xfrm>
                <a:off x="37509781" y="8100369"/>
                <a:ext cx="1747904" cy="263542"/>
              </a:xfrm>
              <a:prstGeom prst="mathMinus">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6129"/>
              </a:p>
            </p:txBody>
          </p:sp>
          <p:grpSp>
            <p:nvGrpSpPr>
              <p:cNvPr id="106" name="Group 105">
                <a:extLst>
                  <a:ext uri="{FF2B5EF4-FFF2-40B4-BE49-F238E27FC236}">
                    <a16:creationId xmlns:a16="http://schemas.microsoft.com/office/drawing/2014/main" id="{818A239D-AC17-4E58-B81E-5AA4C4C954C8}"/>
                  </a:ext>
                </a:extLst>
              </p:cNvPr>
              <p:cNvGrpSpPr/>
              <p:nvPr/>
            </p:nvGrpSpPr>
            <p:grpSpPr>
              <a:xfrm>
                <a:off x="34340366" y="5693151"/>
                <a:ext cx="8544628" cy="4550895"/>
                <a:chOff x="34340366" y="5693151"/>
                <a:chExt cx="8544628" cy="4550895"/>
              </a:xfrm>
            </p:grpSpPr>
            <p:sp>
              <p:nvSpPr>
                <p:cNvPr id="107" name="TextBox 106">
                  <a:extLst>
                    <a:ext uri="{FF2B5EF4-FFF2-40B4-BE49-F238E27FC236}">
                      <a16:creationId xmlns:a16="http://schemas.microsoft.com/office/drawing/2014/main" id="{39F5C512-0280-4B39-B9BA-E868C58ACE9C}"/>
                    </a:ext>
                  </a:extLst>
                </p:cNvPr>
                <p:cNvSpPr txBox="1"/>
                <p:nvPr/>
              </p:nvSpPr>
              <p:spPr>
                <a:xfrm>
                  <a:off x="38329702" y="5880701"/>
                  <a:ext cx="1315427" cy="553998"/>
                </a:xfrm>
                <a:prstGeom prst="rect">
                  <a:avLst/>
                </a:prstGeom>
                <a:noFill/>
              </p:spPr>
              <p:txBody>
                <a:bodyPr wrap="square" rtlCol="0">
                  <a:spAutoFit/>
                </a:bodyPr>
                <a:lstStyle/>
                <a:p>
                  <a:r>
                    <a:rPr lang="en-US" altLang="zh-CN" sz="1500" b="1" dirty="0">
                      <a:latin typeface="Times New Roman" panose="02020603050405020304" pitchFamily="18" charset="0"/>
                    </a:rPr>
                    <a:t>True 2D depth image</a:t>
                  </a:r>
                  <a:endParaRPr lang="zh-CN" altLang="en-US" sz="1500" b="1" dirty="0">
                    <a:latin typeface="Times New Roman" panose="02020603050405020304" pitchFamily="18" charset="0"/>
                  </a:endParaRPr>
                </a:p>
              </p:txBody>
            </p:sp>
            <p:grpSp>
              <p:nvGrpSpPr>
                <p:cNvPr id="108" name="Group 107">
                  <a:extLst>
                    <a:ext uri="{FF2B5EF4-FFF2-40B4-BE49-F238E27FC236}">
                      <a16:creationId xmlns:a16="http://schemas.microsoft.com/office/drawing/2014/main" id="{67953F9E-AED4-4D20-A214-AF97A4D1C4F9}"/>
                    </a:ext>
                  </a:extLst>
                </p:cNvPr>
                <p:cNvGrpSpPr/>
                <p:nvPr/>
              </p:nvGrpSpPr>
              <p:grpSpPr>
                <a:xfrm>
                  <a:off x="34369638" y="5729252"/>
                  <a:ext cx="8515356" cy="4514794"/>
                  <a:chOff x="9547119" y="1353586"/>
                  <a:chExt cx="2365376" cy="1254110"/>
                </a:xfrm>
              </p:grpSpPr>
              <p:grpSp>
                <p:nvGrpSpPr>
                  <p:cNvPr id="114" name="Group 113">
                    <a:extLst>
                      <a:ext uri="{FF2B5EF4-FFF2-40B4-BE49-F238E27FC236}">
                        <a16:creationId xmlns:a16="http://schemas.microsoft.com/office/drawing/2014/main" id="{C93D2D00-D24F-4F57-891E-ACC6A2A86CD5}"/>
                      </a:ext>
                    </a:extLst>
                  </p:cNvPr>
                  <p:cNvGrpSpPr/>
                  <p:nvPr/>
                </p:nvGrpSpPr>
                <p:grpSpPr>
                  <a:xfrm>
                    <a:off x="9547119" y="1353586"/>
                    <a:ext cx="2365376" cy="1254110"/>
                    <a:chOff x="9547119" y="1353586"/>
                    <a:chExt cx="2365376" cy="1254110"/>
                  </a:xfrm>
                </p:grpSpPr>
                <p:pic>
                  <p:nvPicPr>
                    <p:cNvPr id="116" name="Picture 115" descr="Chart, bar chart&#10;&#10;Description automatically generated">
                      <a:extLst>
                        <a:ext uri="{FF2B5EF4-FFF2-40B4-BE49-F238E27FC236}">
                          <a16:creationId xmlns:a16="http://schemas.microsoft.com/office/drawing/2014/main" id="{DC43285F-4227-4370-AB36-8040B8A8E177}"/>
                        </a:ext>
                      </a:extLst>
                    </p:cNvPr>
                    <p:cNvPicPr>
                      <a:picLocks noChangeAspect="1"/>
                    </p:cNvPicPr>
                    <p:nvPr/>
                  </p:nvPicPr>
                  <p:blipFill rotWithShape="1">
                    <a:blip r:embed="rId2">
                      <a:extLst>
                        <a:ext uri="{28A0092B-C50C-407E-A947-70E740481C1C}">
                          <a14:useLocalDpi xmlns:a14="http://schemas.microsoft.com/office/drawing/2010/main" val="0"/>
                        </a:ext>
                      </a:extLst>
                    </a:blip>
                    <a:srcRect t="4605" r="18584"/>
                    <a:stretch/>
                  </p:blipFill>
                  <p:spPr>
                    <a:xfrm>
                      <a:off x="9547119" y="2060547"/>
                      <a:ext cx="513601" cy="451339"/>
                    </a:xfrm>
                    <a:prstGeom prst="rect">
                      <a:avLst/>
                    </a:prstGeom>
                  </p:spPr>
                </p:pic>
                <p:pic>
                  <p:nvPicPr>
                    <p:cNvPr id="117" name="Picture 116" descr="Chart&#10;&#10;Description automatically generated">
                      <a:extLst>
                        <a:ext uri="{FF2B5EF4-FFF2-40B4-BE49-F238E27FC236}">
                          <a16:creationId xmlns:a16="http://schemas.microsoft.com/office/drawing/2014/main" id="{840D3E6E-1F7F-478D-A3E2-0F8878A92185}"/>
                        </a:ext>
                      </a:extLst>
                    </p:cNvPr>
                    <p:cNvPicPr>
                      <a:picLocks noChangeAspect="1"/>
                    </p:cNvPicPr>
                    <p:nvPr/>
                  </p:nvPicPr>
                  <p:blipFill rotWithShape="1">
                    <a:blip r:embed="rId3">
                      <a:extLst>
                        <a:ext uri="{28A0092B-C50C-407E-A947-70E740481C1C}">
                          <a14:useLocalDpi xmlns:a14="http://schemas.microsoft.com/office/drawing/2010/main" val="0"/>
                        </a:ext>
                      </a:extLst>
                    </a:blip>
                    <a:srcRect t="4908" r="18584"/>
                    <a:stretch/>
                  </p:blipFill>
                  <p:spPr>
                    <a:xfrm>
                      <a:off x="9995287" y="1958218"/>
                      <a:ext cx="513601" cy="449907"/>
                    </a:xfrm>
                    <a:prstGeom prst="rect">
                      <a:avLst/>
                    </a:prstGeom>
                  </p:spPr>
                </p:pic>
                <p:grpSp>
                  <p:nvGrpSpPr>
                    <p:cNvPr id="118" name="Group 117">
                      <a:extLst>
                        <a:ext uri="{FF2B5EF4-FFF2-40B4-BE49-F238E27FC236}">
                          <a16:creationId xmlns:a16="http://schemas.microsoft.com/office/drawing/2014/main" id="{807F4288-08FA-435B-AD10-FAD56BF118F2}"/>
                        </a:ext>
                      </a:extLst>
                    </p:cNvPr>
                    <p:cNvGrpSpPr/>
                    <p:nvPr/>
                  </p:nvGrpSpPr>
                  <p:grpSpPr>
                    <a:xfrm>
                      <a:off x="9628428" y="1353586"/>
                      <a:ext cx="2284067" cy="1208427"/>
                      <a:chOff x="8509761" y="1418558"/>
                      <a:chExt cx="2284067" cy="1208427"/>
                    </a:xfrm>
                  </p:grpSpPr>
                  <p:sp>
                    <p:nvSpPr>
                      <p:cNvPr id="122" name="Rectangle 121">
                        <a:extLst>
                          <a:ext uri="{FF2B5EF4-FFF2-40B4-BE49-F238E27FC236}">
                            <a16:creationId xmlns:a16="http://schemas.microsoft.com/office/drawing/2014/main" id="{32CE1C57-646A-41F3-806D-5235A2BC4B72}"/>
                          </a:ext>
                        </a:extLst>
                      </p:cNvPr>
                      <p:cNvSpPr/>
                      <p:nvPr/>
                    </p:nvSpPr>
                    <p:spPr>
                      <a:xfrm>
                        <a:off x="9635888" y="2203028"/>
                        <a:ext cx="306531" cy="169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29"/>
                      </a:p>
                    </p:txBody>
                  </p:sp>
                  <p:sp>
                    <p:nvSpPr>
                      <p:cNvPr id="123" name="Rectangle 122">
                        <a:extLst>
                          <a:ext uri="{FF2B5EF4-FFF2-40B4-BE49-F238E27FC236}">
                            <a16:creationId xmlns:a16="http://schemas.microsoft.com/office/drawing/2014/main" id="{B65CA99F-4F93-4025-B685-F4946974E568}"/>
                          </a:ext>
                        </a:extLst>
                      </p:cNvPr>
                      <p:cNvSpPr/>
                      <p:nvPr/>
                    </p:nvSpPr>
                    <p:spPr>
                      <a:xfrm>
                        <a:off x="9641848" y="2456682"/>
                        <a:ext cx="306531" cy="1652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29"/>
                      </a:p>
                    </p:txBody>
                  </p:sp>
                  <p:sp>
                    <p:nvSpPr>
                      <p:cNvPr id="124" name="Arrow: Right 123">
                        <a:extLst>
                          <a:ext uri="{FF2B5EF4-FFF2-40B4-BE49-F238E27FC236}">
                            <a16:creationId xmlns:a16="http://schemas.microsoft.com/office/drawing/2014/main" id="{480AC86C-9429-4E9B-BA61-C94DFEC7C3F4}"/>
                          </a:ext>
                        </a:extLst>
                      </p:cNvPr>
                      <p:cNvSpPr/>
                      <p:nvPr/>
                    </p:nvSpPr>
                    <p:spPr>
                      <a:xfrm rot="5400000">
                        <a:off x="9763047" y="2379782"/>
                        <a:ext cx="62118" cy="73206"/>
                      </a:xfrm>
                      <a:prstGeom prst="rightArrow">
                        <a:avLst>
                          <a:gd name="adj1" fmla="val 27957"/>
                          <a:gd name="adj2" fmla="val 42337"/>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6129"/>
                      </a:p>
                    </p:txBody>
                  </p:sp>
                  <p:grpSp>
                    <p:nvGrpSpPr>
                      <p:cNvPr id="125" name="Group 124">
                        <a:extLst>
                          <a:ext uri="{FF2B5EF4-FFF2-40B4-BE49-F238E27FC236}">
                            <a16:creationId xmlns:a16="http://schemas.microsoft.com/office/drawing/2014/main" id="{72097DEE-BEBB-4522-9DFC-8E4CADCA86AD}"/>
                          </a:ext>
                        </a:extLst>
                      </p:cNvPr>
                      <p:cNvGrpSpPr/>
                      <p:nvPr/>
                    </p:nvGrpSpPr>
                    <p:grpSpPr>
                      <a:xfrm>
                        <a:off x="8509761" y="1418558"/>
                        <a:ext cx="2284067" cy="1208427"/>
                        <a:chOff x="9695378" y="1362205"/>
                        <a:chExt cx="2284067" cy="1208427"/>
                      </a:xfrm>
                    </p:grpSpPr>
                    <p:pic>
                      <p:nvPicPr>
                        <p:cNvPr id="126" name="Picture 125">
                          <a:extLst>
                            <a:ext uri="{FF2B5EF4-FFF2-40B4-BE49-F238E27FC236}">
                              <a16:creationId xmlns:a16="http://schemas.microsoft.com/office/drawing/2014/main" id="{D2CC48CF-F897-4186-9158-9564D2AB35BA}"/>
                            </a:ext>
                          </a:extLst>
                        </p:cNvPr>
                        <p:cNvPicPr>
                          <a:picLocks noChangeAspect="1"/>
                        </p:cNvPicPr>
                        <p:nvPr/>
                      </p:nvPicPr>
                      <p:blipFill rotWithShape="1">
                        <a:blip r:embed="rId4">
                          <a:extLst>
                            <a:ext uri="{28A0092B-C50C-407E-A947-70E740481C1C}">
                              <a14:useLocalDpi xmlns:a14="http://schemas.microsoft.com/office/drawing/2010/main" val="0"/>
                            </a:ext>
                          </a:extLst>
                        </a:blip>
                        <a:srcRect l="3859" t="15759" r="6003" b="11278"/>
                        <a:stretch/>
                      </p:blipFill>
                      <p:spPr>
                        <a:xfrm>
                          <a:off x="9720171" y="1362205"/>
                          <a:ext cx="857291" cy="520459"/>
                        </a:xfrm>
                        <a:prstGeom prst="rect">
                          <a:avLst/>
                        </a:prstGeom>
                      </p:spPr>
                    </p:pic>
                    <p:pic>
                      <p:nvPicPr>
                        <p:cNvPr id="127" name="Picture 126">
                          <a:extLst>
                            <a:ext uri="{FF2B5EF4-FFF2-40B4-BE49-F238E27FC236}">
                              <a16:creationId xmlns:a16="http://schemas.microsoft.com/office/drawing/2014/main" id="{B62BCA23-4954-4A79-92F9-8EA79838DFE4}"/>
                            </a:ext>
                          </a:extLst>
                        </p:cNvPr>
                        <p:cNvPicPr>
                          <a:picLocks noChangeAspect="1"/>
                        </p:cNvPicPr>
                        <p:nvPr/>
                      </p:nvPicPr>
                      <p:blipFill rotWithShape="1">
                        <a:blip r:embed="rId5">
                          <a:extLst>
                            <a:ext uri="{28A0092B-C50C-407E-A947-70E740481C1C}">
                              <a14:useLocalDpi xmlns:a14="http://schemas.microsoft.com/office/drawing/2010/main" val="0"/>
                            </a:ext>
                          </a:extLst>
                        </a:blip>
                        <a:srcRect l="5541" t="14347" r="4884" b="11669"/>
                        <a:stretch/>
                      </p:blipFill>
                      <p:spPr>
                        <a:xfrm>
                          <a:off x="11099538" y="1370552"/>
                          <a:ext cx="879907" cy="545073"/>
                        </a:xfrm>
                        <a:prstGeom prst="rect">
                          <a:avLst/>
                        </a:prstGeom>
                      </p:spPr>
                    </p:pic>
                    <p:sp>
                      <p:nvSpPr>
                        <p:cNvPr id="128" name="Arrow: Right 127">
                          <a:extLst>
                            <a:ext uri="{FF2B5EF4-FFF2-40B4-BE49-F238E27FC236}">
                              <a16:creationId xmlns:a16="http://schemas.microsoft.com/office/drawing/2014/main" id="{2BC7B315-33B1-460C-86FB-3858CDA19141}"/>
                            </a:ext>
                          </a:extLst>
                        </p:cNvPr>
                        <p:cNvSpPr/>
                        <p:nvPr/>
                      </p:nvSpPr>
                      <p:spPr>
                        <a:xfrm>
                          <a:off x="11151506" y="2443681"/>
                          <a:ext cx="323302" cy="80519"/>
                        </a:xfrm>
                        <a:prstGeom prst="rightArrow">
                          <a:avLst>
                            <a:gd name="adj1" fmla="val 27023"/>
                            <a:gd name="adj2" fmla="val 42337"/>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6129" dirty="0"/>
                        </a:p>
                      </p:txBody>
                    </p:sp>
                    <p:sp>
                      <p:nvSpPr>
                        <p:cNvPr id="129" name="Arrow: Circular 128">
                          <a:extLst>
                            <a:ext uri="{FF2B5EF4-FFF2-40B4-BE49-F238E27FC236}">
                              <a16:creationId xmlns:a16="http://schemas.microsoft.com/office/drawing/2014/main" id="{84C4C8DA-8B78-4003-8FB6-D32501999B8A}"/>
                            </a:ext>
                          </a:extLst>
                        </p:cNvPr>
                        <p:cNvSpPr/>
                        <p:nvPr/>
                      </p:nvSpPr>
                      <p:spPr>
                        <a:xfrm rot="7025470" flipV="1">
                          <a:off x="9687965" y="1690983"/>
                          <a:ext cx="289524" cy="274697"/>
                        </a:xfrm>
                        <a:prstGeom prst="circularArrow">
                          <a:avLst>
                            <a:gd name="adj1" fmla="val 6896"/>
                            <a:gd name="adj2" fmla="val 992207"/>
                            <a:gd name="adj3" fmla="val 20394448"/>
                            <a:gd name="adj4" fmla="val 13697748"/>
                            <a:gd name="adj5" fmla="val 12500"/>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6129" dirty="0">
                            <a:solidFill>
                              <a:schemeClr val="tx1"/>
                            </a:solidFill>
                          </a:endParaRPr>
                        </a:p>
                      </p:txBody>
                    </p:sp>
                    <p:sp>
                      <p:nvSpPr>
                        <p:cNvPr id="130" name="Arrow: Circular 129">
                          <a:extLst>
                            <a:ext uri="{FF2B5EF4-FFF2-40B4-BE49-F238E27FC236}">
                              <a16:creationId xmlns:a16="http://schemas.microsoft.com/office/drawing/2014/main" id="{A8C071C2-5656-428C-902D-557090E7752B}"/>
                            </a:ext>
                          </a:extLst>
                        </p:cNvPr>
                        <p:cNvSpPr/>
                        <p:nvPr/>
                      </p:nvSpPr>
                      <p:spPr>
                        <a:xfrm rot="17803275" flipV="1">
                          <a:off x="11492478" y="1849921"/>
                          <a:ext cx="424389" cy="447847"/>
                        </a:xfrm>
                        <a:prstGeom prst="circularArrow">
                          <a:avLst>
                            <a:gd name="adj1" fmla="val 6896"/>
                            <a:gd name="adj2" fmla="val 992207"/>
                            <a:gd name="adj3" fmla="val 20394448"/>
                            <a:gd name="adj4" fmla="val 15007616"/>
                            <a:gd name="adj5" fmla="val 12500"/>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6129">
                            <a:solidFill>
                              <a:schemeClr val="tx1"/>
                            </a:solidFill>
                          </a:endParaRPr>
                        </a:p>
                      </p:txBody>
                    </p:sp>
                    <p:sp>
                      <p:nvSpPr>
                        <p:cNvPr id="131" name="Arrow: Right 130">
                          <a:extLst>
                            <a:ext uri="{FF2B5EF4-FFF2-40B4-BE49-F238E27FC236}">
                              <a16:creationId xmlns:a16="http://schemas.microsoft.com/office/drawing/2014/main" id="{BEA15ABB-4607-4B91-A2D8-C96BD9859AEF}"/>
                            </a:ext>
                          </a:extLst>
                        </p:cNvPr>
                        <p:cNvSpPr/>
                        <p:nvPr/>
                      </p:nvSpPr>
                      <p:spPr>
                        <a:xfrm rot="5400000">
                          <a:off x="10903326" y="2011818"/>
                          <a:ext cx="204806" cy="73206"/>
                        </a:xfrm>
                        <a:prstGeom prst="rightArrow">
                          <a:avLst>
                            <a:gd name="adj1" fmla="val 27957"/>
                            <a:gd name="adj2" fmla="val 42337"/>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6129" dirty="0"/>
                        </a:p>
                      </p:txBody>
                    </p:sp>
                    <p:sp>
                      <p:nvSpPr>
                        <p:cNvPr id="132" name="Arrow: Circular 131">
                          <a:extLst>
                            <a:ext uri="{FF2B5EF4-FFF2-40B4-BE49-F238E27FC236}">
                              <a16:creationId xmlns:a16="http://schemas.microsoft.com/office/drawing/2014/main" id="{BF1F9355-6817-4AAD-8C8B-2D4DE0F1DD69}"/>
                            </a:ext>
                          </a:extLst>
                        </p:cNvPr>
                        <p:cNvSpPr/>
                        <p:nvPr/>
                      </p:nvSpPr>
                      <p:spPr>
                        <a:xfrm rot="9411402" flipH="1" flipV="1">
                          <a:off x="10450796" y="1478708"/>
                          <a:ext cx="309201" cy="274697"/>
                        </a:xfrm>
                        <a:prstGeom prst="circularArrow">
                          <a:avLst>
                            <a:gd name="adj1" fmla="val 6896"/>
                            <a:gd name="adj2" fmla="val 992207"/>
                            <a:gd name="adj3" fmla="val 20394448"/>
                            <a:gd name="adj4" fmla="val 15757205"/>
                            <a:gd name="adj5" fmla="val 12500"/>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6129">
                            <a:solidFill>
                              <a:schemeClr val="tx1"/>
                            </a:solidFill>
                          </a:endParaRPr>
                        </a:p>
                      </p:txBody>
                    </p:sp>
                    <p:sp>
                      <p:nvSpPr>
                        <p:cNvPr id="133" name="TextBox 132">
                          <a:extLst>
                            <a:ext uri="{FF2B5EF4-FFF2-40B4-BE49-F238E27FC236}">
                              <a16:creationId xmlns:a16="http://schemas.microsoft.com/office/drawing/2014/main" id="{FB1F7D34-87B7-4585-A204-E749C3221A00}"/>
                            </a:ext>
                          </a:extLst>
                        </p:cNvPr>
                        <p:cNvSpPr txBox="1"/>
                        <p:nvPr/>
                      </p:nvSpPr>
                      <p:spPr>
                        <a:xfrm>
                          <a:off x="10781421" y="2152228"/>
                          <a:ext cx="396603" cy="153888"/>
                        </a:xfrm>
                        <a:prstGeom prst="rect">
                          <a:avLst/>
                        </a:prstGeom>
                        <a:noFill/>
                      </p:spPr>
                      <p:txBody>
                        <a:bodyPr wrap="square" rtlCol="0">
                          <a:spAutoFit/>
                        </a:bodyPr>
                        <a:lstStyle/>
                        <a:p>
                          <a:pPr algn="ctr"/>
                          <a:r>
                            <a:rPr lang="en-US" altLang="zh-CN" sz="1500" b="1" dirty="0">
                              <a:latin typeface="Times New Roman" panose="02020603050405020304" pitchFamily="18" charset="0"/>
                            </a:rPr>
                            <a:t>Neural Network</a:t>
                          </a:r>
                          <a:endParaRPr lang="zh-CN" altLang="en-US" sz="1500" b="1" dirty="0">
                            <a:latin typeface="Times New Roman" panose="02020603050405020304" pitchFamily="18" charset="0"/>
                          </a:endParaRPr>
                        </a:p>
                      </p:txBody>
                    </p:sp>
                    <p:sp>
                      <p:nvSpPr>
                        <p:cNvPr id="134" name="TextBox 133">
                          <a:extLst>
                            <a:ext uri="{FF2B5EF4-FFF2-40B4-BE49-F238E27FC236}">
                              <a16:creationId xmlns:a16="http://schemas.microsoft.com/office/drawing/2014/main" id="{FFD0926F-5009-44A0-BD50-9E4F9DD78387}"/>
                            </a:ext>
                          </a:extLst>
                        </p:cNvPr>
                        <p:cNvSpPr txBox="1"/>
                        <p:nvPr/>
                      </p:nvSpPr>
                      <p:spPr>
                        <a:xfrm>
                          <a:off x="10770334" y="2416744"/>
                          <a:ext cx="414775" cy="153888"/>
                        </a:xfrm>
                        <a:prstGeom prst="rect">
                          <a:avLst/>
                        </a:prstGeom>
                        <a:noFill/>
                      </p:spPr>
                      <p:txBody>
                        <a:bodyPr wrap="square" rtlCol="0">
                          <a:spAutoFit/>
                        </a:bodyPr>
                        <a:lstStyle/>
                        <a:p>
                          <a:pPr algn="ctr"/>
                          <a:r>
                            <a:rPr lang="en-US" altLang="zh-CN" sz="1500" b="1" dirty="0">
                              <a:latin typeface="Times New Roman" panose="02020603050405020304" pitchFamily="18" charset="0"/>
                            </a:rPr>
                            <a:t>Trained AI model</a:t>
                          </a:r>
                          <a:endParaRPr lang="zh-CN" altLang="en-US" sz="1500" b="1" dirty="0">
                            <a:latin typeface="Times New Roman" panose="02020603050405020304" pitchFamily="18" charset="0"/>
                          </a:endParaRPr>
                        </a:p>
                      </p:txBody>
                    </p:sp>
                    <p:sp>
                      <p:nvSpPr>
                        <p:cNvPr id="135" name="Arrow: Right 134">
                          <a:extLst>
                            <a:ext uri="{FF2B5EF4-FFF2-40B4-BE49-F238E27FC236}">
                              <a16:creationId xmlns:a16="http://schemas.microsoft.com/office/drawing/2014/main" id="{97167AE1-343C-4297-A8B3-A64D34280561}"/>
                            </a:ext>
                          </a:extLst>
                        </p:cNvPr>
                        <p:cNvSpPr/>
                        <p:nvPr/>
                      </p:nvSpPr>
                      <p:spPr>
                        <a:xfrm>
                          <a:off x="10134258" y="2434786"/>
                          <a:ext cx="660582" cy="79506"/>
                        </a:xfrm>
                        <a:prstGeom prst="rightArrow">
                          <a:avLst>
                            <a:gd name="adj1" fmla="val 20212"/>
                            <a:gd name="adj2" fmla="val 42337"/>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6129"/>
                        </a:p>
                      </p:txBody>
                    </p:sp>
                    <p:sp>
                      <p:nvSpPr>
                        <p:cNvPr id="136" name="Arrow: Right 135">
                          <a:extLst>
                            <a:ext uri="{FF2B5EF4-FFF2-40B4-BE49-F238E27FC236}">
                              <a16:creationId xmlns:a16="http://schemas.microsoft.com/office/drawing/2014/main" id="{0FAAC965-A4FE-4EA3-9A15-F2CC6C3F730E}"/>
                            </a:ext>
                          </a:extLst>
                        </p:cNvPr>
                        <p:cNvSpPr/>
                        <p:nvPr/>
                      </p:nvSpPr>
                      <p:spPr>
                        <a:xfrm>
                          <a:off x="10646725" y="2202981"/>
                          <a:ext cx="159777" cy="65226"/>
                        </a:xfrm>
                        <a:prstGeom prst="rightArrow">
                          <a:avLst>
                            <a:gd name="adj1" fmla="val 31481"/>
                            <a:gd name="adj2" fmla="val 42337"/>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6129" dirty="0"/>
                        </a:p>
                      </p:txBody>
                    </p:sp>
                  </p:grpSp>
                </p:grpSp>
                <p:pic>
                  <p:nvPicPr>
                    <p:cNvPr id="119" name="Picture 118">
                      <a:extLst>
                        <a:ext uri="{FF2B5EF4-FFF2-40B4-BE49-F238E27FC236}">
                          <a16:creationId xmlns:a16="http://schemas.microsoft.com/office/drawing/2014/main" id="{485FA7CC-2F7B-493F-A141-E251E15F9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9240" y="2242300"/>
                      <a:ext cx="365396" cy="365396"/>
                    </a:xfrm>
                    <a:prstGeom prst="rect">
                      <a:avLst/>
                    </a:prstGeom>
                  </p:spPr>
                </p:pic>
                <p:pic>
                  <p:nvPicPr>
                    <p:cNvPr id="120" name="Picture 119">
                      <a:extLst>
                        <a:ext uri="{FF2B5EF4-FFF2-40B4-BE49-F238E27FC236}">
                          <a16:creationId xmlns:a16="http://schemas.microsoft.com/office/drawing/2014/main" id="{8B092D5F-63FE-4C93-894E-54790C7646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49528" y="1557779"/>
                      <a:ext cx="365396" cy="365396"/>
                    </a:xfrm>
                    <a:prstGeom prst="rect">
                      <a:avLst/>
                    </a:prstGeom>
                  </p:spPr>
                </p:pic>
                <p:sp>
                  <p:nvSpPr>
                    <p:cNvPr id="121" name="TextBox 120">
                      <a:extLst>
                        <a:ext uri="{FF2B5EF4-FFF2-40B4-BE49-F238E27FC236}">
                          <a16:creationId xmlns:a16="http://schemas.microsoft.com/office/drawing/2014/main" id="{B4A6E114-2642-4164-AF2E-EF55497AE182}"/>
                        </a:ext>
                      </a:extLst>
                    </p:cNvPr>
                    <p:cNvSpPr txBox="1"/>
                    <p:nvPr/>
                  </p:nvSpPr>
                  <p:spPr>
                    <a:xfrm>
                      <a:off x="11087659" y="2273196"/>
                      <a:ext cx="420534" cy="153888"/>
                    </a:xfrm>
                    <a:prstGeom prst="rect">
                      <a:avLst/>
                    </a:prstGeom>
                    <a:noFill/>
                  </p:spPr>
                  <p:txBody>
                    <a:bodyPr wrap="square" rtlCol="0">
                      <a:spAutoFit/>
                    </a:bodyPr>
                    <a:lstStyle/>
                    <a:p>
                      <a:r>
                        <a:rPr lang="en-US" altLang="zh-CN" sz="1500" b="1" dirty="0">
                          <a:latin typeface="Times New Roman" panose="02020603050405020304" pitchFamily="18" charset="0"/>
                        </a:rPr>
                        <a:t>AI-generated 2D depth image</a:t>
                      </a:r>
                      <a:endParaRPr lang="zh-CN" altLang="en-US" sz="1500" b="1" dirty="0">
                        <a:latin typeface="Times New Roman" panose="02020603050405020304" pitchFamily="18" charset="0"/>
                      </a:endParaRPr>
                    </a:p>
                  </p:txBody>
                </p:sp>
              </p:grpSp>
              <p:sp>
                <p:nvSpPr>
                  <p:cNvPr id="115" name="Minus Sign 114">
                    <a:extLst>
                      <a:ext uri="{FF2B5EF4-FFF2-40B4-BE49-F238E27FC236}">
                        <a16:creationId xmlns:a16="http://schemas.microsoft.com/office/drawing/2014/main" id="{78BDC0C3-F8D7-4868-8146-F740517128F6}"/>
                      </a:ext>
                    </a:extLst>
                  </p:cNvPr>
                  <p:cNvSpPr/>
                  <p:nvPr/>
                </p:nvSpPr>
                <p:spPr>
                  <a:xfrm rot="5400000">
                    <a:off x="10411649" y="2301733"/>
                    <a:ext cx="331669" cy="73206"/>
                  </a:xfrm>
                  <a:prstGeom prst="mathMinus">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6129"/>
                  </a:p>
                </p:txBody>
              </p:sp>
            </p:grpSp>
            <p:sp>
              <p:nvSpPr>
                <p:cNvPr id="109" name="TextBox 108">
                  <a:extLst>
                    <a:ext uri="{FF2B5EF4-FFF2-40B4-BE49-F238E27FC236}">
                      <a16:creationId xmlns:a16="http://schemas.microsoft.com/office/drawing/2014/main" id="{7AE7B9D0-6078-4EB8-9747-85791A0FD1C7}"/>
                    </a:ext>
                  </a:extLst>
                </p:cNvPr>
                <p:cNvSpPr txBox="1"/>
                <p:nvPr/>
              </p:nvSpPr>
              <p:spPr>
                <a:xfrm>
                  <a:off x="34340366" y="7830976"/>
                  <a:ext cx="1865408" cy="553998"/>
                </a:xfrm>
                <a:prstGeom prst="rect">
                  <a:avLst/>
                </a:prstGeom>
                <a:noFill/>
              </p:spPr>
              <p:txBody>
                <a:bodyPr wrap="square" rtlCol="0">
                  <a:spAutoFit/>
                </a:bodyPr>
                <a:lstStyle/>
                <a:p>
                  <a:pPr algn="ctr"/>
                  <a:r>
                    <a:rPr lang="en-US" altLang="zh-CN" sz="1500" b="1" dirty="0">
                      <a:latin typeface="Times New Roman" panose="02020603050405020304" pitchFamily="18" charset="0"/>
                    </a:rPr>
                    <a:t>3D radar intensity maps in Cartesian</a:t>
                  </a:r>
                  <a:endParaRPr lang="zh-CN" altLang="en-US" sz="1500" b="1" dirty="0">
                    <a:latin typeface="Times New Roman" panose="02020603050405020304" pitchFamily="18" charset="0"/>
                  </a:endParaRPr>
                </a:p>
              </p:txBody>
            </p:sp>
            <p:sp>
              <p:nvSpPr>
                <p:cNvPr id="110" name="TextBox 109">
                  <a:extLst>
                    <a:ext uri="{FF2B5EF4-FFF2-40B4-BE49-F238E27FC236}">
                      <a16:creationId xmlns:a16="http://schemas.microsoft.com/office/drawing/2014/main" id="{F92FC16E-FCC6-4D24-88CA-BF8C84EB4677}"/>
                    </a:ext>
                  </a:extLst>
                </p:cNvPr>
                <p:cNvSpPr txBox="1"/>
                <p:nvPr/>
              </p:nvSpPr>
              <p:spPr>
                <a:xfrm>
                  <a:off x="34835101" y="9731442"/>
                  <a:ext cx="1865408" cy="323165"/>
                </a:xfrm>
                <a:prstGeom prst="rect">
                  <a:avLst/>
                </a:prstGeom>
                <a:noFill/>
              </p:spPr>
              <p:txBody>
                <a:bodyPr wrap="square" rtlCol="0">
                  <a:spAutoFit/>
                </a:bodyPr>
                <a:lstStyle/>
                <a:p>
                  <a:pPr algn="ctr"/>
                  <a:r>
                    <a:rPr lang="en-US" altLang="zh-CN" sz="1500" b="1" dirty="0">
                      <a:latin typeface="Times New Roman" panose="02020603050405020304" pitchFamily="18" charset="0"/>
                    </a:rPr>
                    <a:t>(2 snapshots)</a:t>
                  </a:r>
                  <a:endParaRPr lang="zh-CN" altLang="en-US" sz="1500" b="1" dirty="0">
                    <a:latin typeface="Times New Roman" panose="02020603050405020304" pitchFamily="18" charset="0"/>
                  </a:endParaRPr>
                </a:p>
              </p:txBody>
            </p:sp>
            <p:sp>
              <p:nvSpPr>
                <p:cNvPr id="111" name="TextBox 110">
                  <a:extLst>
                    <a:ext uri="{FF2B5EF4-FFF2-40B4-BE49-F238E27FC236}">
                      <a16:creationId xmlns:a16="http://schemas.microsoft.com/office/drawing/2014/main" id="{09458757-8556-45F6-BE31-B9136876621C}"/>
                    </a:ext>
                  </a:extLst>
                </p:cNvPr>
                <p:cNvSpPr txBox="1"/>
                <p:nvPr/>
              </p:nvSpPr>
              <p:spPr>
                <a:xfrm>
                  <a:off x="36662556" y="7896087"/>
                  <a:ext cx="1501399" cy="323165"/>
                </a:xfrm>
                <a:prstGeom prst="rect">
                  <a:avLst/>
                </a:prstGeom>
                <a:noFill/>
              </p:spPr>
              <p:txBody>
                <a:bodyPr wrap="square" rtlCol="0">
                  <a:spAutoFit/>
                </a:bodyPr>
                <a:lstStyle/>
                <a:p>
                  <a:pPr algn="ctr"/>
                  <a:r>
                    <a:rPr lang="en-US" altLang="zh-CN" sz="1500" b="1" dirty="0">
                      <a:latin typeface="Times New Roman" panose="02020603050405020304" pitchFamily="18" charset="0"/>
                    </a:rPr>
                    <a:t>(full scale)</a:t>
                  </a:r>
                  <a:endParaRPr lang="zh-CN" altLang="en-US" sz="1500" b="1" dirty="0">
                    <a:latin typeface="Times New Roman" panose="02020603050405020304" pitchFamily="18" charset="0"/>
                  </a:endParaRPr>
                </a:p>
              </p:txBody>
            </p:sp>
            <p:sp>
              <p:nvSpPr>
                <p:cNvPr id="112" name="TextBox 111">
                  <a:extLst>
                    <a:ext uri="{FF2B5EF4-FFF2-40B4-BE49-F238E27FC236}">
                      <a16:creationId xmlns:a16="http://schemas.microsoft.com/office/drawing/2014/main" id="{7BDBFE59-B9AE-4A47-B07B-08D6A37DDAC3}"/>
                    </a:ext>
                  </a:extLst>
                </p:cNvPr>
                <p:cNvSpPr txBox="1"/>
                <p:nvPr/>
              </p:nvSpPr>
              <p:spPr>
                <a:xfrm>
                  <a:off x="39875973" y="5814547"/>
                  <a:ext cx="2006431" cy="784830"/>
                </a:xfrm>
                <a:prstGeom prst="rect">
                  <a:avLst/>
                </a:prstGeom>
                <a:noFill/>
              </p:spPr>
              <p:txBody>
                <a:bodyPr wrap="square" rtlCol="0">
                  <a:spAutoFit/>
                </a:bodyPr>
                <a:lstStyle/>
                <a:p>
                  <a:r>
                    <a:rPr lang="en-US" altLang="zh-CN" sz="1500" b="1" dirty="0">
                      <a:latin typeface="Times New Roman" panose="02020603050405020304" pitchFamily="18" charset="0"/>
                    </a:rPr>
                    <a:t>Reconstructed surface in point cloud</a:t>
                  </a:r>
                </a:p>
                <a:p>
                  <a:r>
                    <a:rPr lang="en-US" altLang="zh-CN" sz="1500" b="1" dirty="0">
                      <a:latin typeface="Times New Roman" panose="02020603050405020304" pitchFamily="18" charset="0"/>
                    </a:rPr>
                    <a:t>(single view)</a:t>
                  </a:r>
                  <a:endParaRPr lang="zh-CN" altLang="en-US" sz="1500" b="1" dirty="0">
                    <a:latin typeface="Times New Roman" panose="02020603050405020304" pitchFamily="18" charset="0"/>
                  </a:endParaRPr>
                </a:p>
              </p:txBody>
            </p:sp>
            <p:sp>
              <p:nvSpPr>
                <p:cNvPr id="113" name="TextBox 112">
                  <a:extLst>
                    <a:ext uri="{FF2B5EF4-FFF2-40B4-BE49-F238E27FC236}">
                      <a16:creationId xmlns:a16="http://schemas.microsoft.com/office/drawing/2014/main" id="{C5D15D80-EB33-4ACA-9E38-93E38C3608D2}"/>
                    </a:ext>
                  </a:extLst>
                </p:cNvPr>
                <p:cNvSpPr txBox="1"/>
                <p:nvPr/>
              </p:nvSpPr>
              <p:spPr>
                <a:xfrm>
                  <a:off x="34897392" y="5693151"/>
                  <a:ext cx="1635926" cy="784830"/>
                </a:xfrm>
                <a:prstGeom prst="rect">
                  <a:avLst/>
                </a:prstGeom>
                <a:noFill/>
              </p:spPr>
              <p:txBody>
                <a:bodyPr wrap="square" rtlCol="0">
                  <a:spAutoFit/>
                </a:bodyPr>
                <a:lstStyle/>
                <a:p>
                  <a:r>
                    <a:rPr lang="en-US" altLang="zh-CN" sz="1500" b="1" dirty="0">
                      <a:latin typeface="Times New Roman" panose="02020603050405020304" pitchFamily="18" charset="0"/>
                    </a:rPr>
                    <a:t>Original surface in point cloud (single view)</a:t>
                  </a:r>
                  <a:endParaRPr lang="zh-CN" altLang="en-US" sz="1500" b="1" dirty="0">
                    <a:latin typeface="Times New Roman" panose="02020603050405020304" pitchFamily="18" charset="0"/>
                  </a:endParaRPr>
                </a:p>
              </p:txBody>
            </p:sp>
          </p:grpSp>
        </p:grpSp>
        <p:sp>
          <p:nvSpPr>
            <p:cNvPr id="104" name="Arrow: Right 103">
              <a:extLst>
                <a:ext uri="{FF2B5EF4-FFF2-40B4-BE49-F238E27FC236}">
                  <a16:creationId xmlns:a16="http://schemas.microsoft.com/office/drawing/2014/main" id="{54EDAF02-C29D-43AC-BBCD-CEA4DA86B5D6}"/>
                </a:ext>
              </a:extLst>
            </p:cNvPr>
            <p:cNvSpPr/>
            <p:nvPr/>
          </p:nvSpPr>
          <p:spPr>
            <a:xfrm rot="5400000">
              <a:off x="38812444" y="8257774"/>
              <a:ext cx="360500" cy="256900"/>
            </a:xfrm>
            <a:prstGeom prst="rightArrow">
              <a:avLst>
                <a:gd name="adj1" fmla="val 27957"/>
                <a:gd name="adj2" fmla="val 42337"/>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6129"/>
            </a:p>
          </p:txBody>
        </p:sp>
      </p:grpSp>
      <p:sp>
        <p:nvSpPr>
          <p:cNvPr id="44" name="Title 1">
            <a:extLst>
              <a:ext uri="{FF2B5EF4-FFF2-40B4-BE49-F238E27FC236}">
                <a16:creationId xmlns:a16="http://schemas.microsoft.com/office/drawing/2014/main" id="{45FD8100-AA04-498A-A7F4-0393707AD90D}"/>
              </a:ext>
            </a:extLst>
          </p:cNvPr>
          <p:cNvSpPr>
            <a:spLocks noGrp="1"/>
          </p:cNvSpPr>
          <p:nvPr>
            <p:ph type="title"/>
          </p:nvPr>
        </p:nvSpPr>
        <p:spPr>
          <a:xfrm rot="17746838">
            <a:off x="-770914" y="3954979"/>
            <a:ext cx="3050971" cy="766624"/>
          </a:xfrm>
        </p:spPr>
        <p:txBody>
          <a:bodyPr>
            <a:noAutofit/>
          </a:bodyPr>
          <a:lstStyle/>
          <a:p>
            <a:pPr algn="r">
              <a:spcBef>
                <a:spcPts val="1000"/>
              </a:spcBef>
            </a:pPr>
            <a:r>
              <a:rPr lang="en-US" altLang="zh-CN" sz="3600" dirty="0">
                <a:solidFill>
                  <a:schemeClr val="accent5">
                    <a:lumMod val="10000"/>
                  </a:schemeClr>
                </a:solidFill>
                <a:latin typeface="+mn-lt"/>
              </a:rPr>
              <a:t>System Architecture 	</a:t>
            </a:r>
            <a:endParaRPr lang="zh-CN" altLang="en-US" sz="3600" dirty="0">
              <a:solidFill>
                <a:schemeClr val="accent5">
                  <a:lumMod val="10000"/>
                </a:schemeClr>
              </a:solidFill>
              <a:latin typeface="+mn-lt"/>
            </a:endParaRPr>
          </a:p>
        </p:txBody>
      </p:sp>
      <p:sp>
        <p:nvSpPr>
          <p:cNvPr id="45" name="TextBox 44">
            <a:extLst>
              <a:ext uri="{FF2B5EF4-FFF2-40B4-BE49-F238E27FC236}">
                <a16:creationId xmlns:a16="http://schemas.microsoft.com/office/drawing/2014/main" id="{17AAB7E7-6700-43BE-B55E-E6AEC61479B5}"/>
              </a:ext>
            </a:extLst>
          </p:cNvPr>
          <p:cNvSpPr txBox="1"/>
          <p:nvPr/>
        </p:nvSpPr>
        <p:spPr>
          <a:xfrm>
            <a:off x="9302448" y="3598663"/>
            <a:ext cx="1919140" cy="323165"/>
          </a:xfrm>
          <a:prstGeom prst="rect">
            <a:avLst/>
          </a:prstGeom>
          <a:noFill/>
        </p:spPr>
        <p:txBody>
          <a:bodyPr wrap="square" rtlCol="0">
            <a:spAutoFit/>
          </a:bodyPr>
          <a:lstStyle/>
          <a:p>
            <a:r>
              <a:rPr lang="en-US" altLang="zh-CN" sz="1500" b="1" dirty="0">
                <a:latin typeface="Times New Roman" panose="02020603050405020304" pitchFamily="18" charset="0"/>
              </a:rPr>
              <a:t>Reconstruction</a:t>
            </a:r>
            <a:endParaRPr lang="zh-CN" altLang="en-US" sz="1500" b="1" dirty="0">
              <a:latin typeface="Times New Roman" panose="02020603050405020304" pitchFamily="18" charset="0"/>
            </a:endParaRPr>
          </a:p>
        </p:txBody>
      </p:sp>
      <p:sp>
        <p:nvSpPr>
          <p:cNvPr id="46" name="TextBox 45">
            <a:extLst>
              <a:ext uri="{FF2B5EF4-FFF2-40B4-BE49-F238E27FC236}">
                <a16:creationId xmlns:a16="http://schemas.microsoft.com/office/drawing/2014/main" id="{8C085EAF-5401-45C4-947D-17A5D2665B46}"/>
              </a:ext>
            </a:extLst>
          </p:cNvPr>
          <p:cNvSpPr txBox="1"/>
          <p:nvPr/>
        </p:nvSpPr>
        <p:spPr>
          <a:xfrm>
            <a:off x="1763206" y="524327"/>
            <a:ext cx="4713536" cy="369332"/>
          </a:xfrm>
          <a:prstGeom prst="rect">
            <a:avLst/>
          </a:prstGeom>
          <a:noFill/>
        </p:spPr>
        <p:txBody>
          <a:bodyPr wrap="square" rtlCol="0">
            <a:spAutoFit/>
          </a:bodyPr>
          <a:lstStyle/>
          <a:p>
            <a:pPr algn="ctr"/>
            <a:r>
              <a:rPr lang="en-US" altLang="zh-CN" b="1" dirty="0"/>
              <a:t>Example using CAD car models [1]</a:t>
            </a:r>
            <a:endParaRPr lang="zh-CN" altLang="en-US" b="1" dirty="0"/>
          </a:p>
        </p:txBody>
      </p:sp>
    </p:spTree>
    <p:extLst>
      <p:ext uri="{BB962C8B-B14F-4D97-AF65-F5344CB8AC3E}">
        <p14:creationId xmlns:p14="http://schemas.microsoft.com/office/powerpoint/2010/main" val="3363113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69C7D59D-570F-48DA-AA07-562F96F0B3BF}"/>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6F771A69-0B35-4B46-8C84-9439CB221341}"/>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46838">
            <a:off x="-134974" y="3655317"/>
            <a:ext cx="1971270" cy="766624"/>
          </a:xfrm>
        </p:spPr>
        <p:txBody>
          <a:bodyPr>
            <a:noAutofit/>
          </a:bodyPr>
          <a:lstStyle/>
          <a:p>
            <a:pPr algn="r">
              <a:spcBef>
                <a:spcPts val="1000"/>
              </a:spcBef>
            </a:pPr>
            <a:r>
              <a:rPr lang="en-US" altLang="zh-CN" sz="3600" dirty="0">
                <a:solidFill>
                  <a:schemeClr val="accent5">
                    <a:lumMod val="10000"/>
                  </a:schemeClr>
                </a:solidFill>
                <a:latin typeface="+mn-lt"/>
              </a:rPr>
              <a:t>Final </a:t>
            </a:r>
            <a:br>
              <a:rPr lang="en-US" altLang="zh-CN" sz="3600" dirty="0">
                <a:solidFill>
                  <a:schemeClr val="accent5">
                    <a:lumMod val="10000"/>
                  </a:schemeClr>
                </a:solidFill>
                <a:latin typeface="+mn-lt"/>
              </a:rPr>
            </a:br>
            <a:r>
              <a:rPr lang="en-US" altLang="zh-CN" sz="3600" dirty="0">
                <a:solidFill>
                  <a:schemeClr val="accent5">
                    <a:lumMod val="10000"/>
                  </a:schemeClr>
                </a:solidFill>
                <a:latin typeface="+mn-lt"/>
              </a:rPr>
              <a:t>Budget</a:t>
            </a:r>
            <a:endParaRPr lang="zh-CN" altLang="en-US" sz="3600" dirty="0">
              <a:latin typeface="+mn-lt"/>
              <a:ea typeface="+mn-ea"/>
              <a:cs typeface="+mn-cs"/>
            </a:endParaRPr>
          </a:p>
        </p:txBody>
      </p:sp>
      <p:graphicFrame>
        <p:nvGraphicFramePr>
          <p:cNvPr id="11" name="Table 2">
            <a:extLst>
              <a:ext uri="{FF2B5EF4-FFF2-40B4-BE49-F238E27FC236}">
                <a16:creationId xmlns:a16="http://schemas.microsoft.com/office/drawing/2014/main" id="{70D3E857-7DB5-4D5D-B156-7FECBD586640}"/>
              </a:ext>
            </a:extLst>
          </p:cNvPr>
          <p:cNvGraphicFramePr>
            <a:graphicFrameLocks noGrp="1"/>
          </p:cNvGraphicFramePr>
          <p:nvPr>
            <p:extLst>
              <p:ext uri="{D42A27DB-BD31-4B8C-83A1-F6EECF244321}">
                <p14:modId xmlns:p14="http://schemas.microsoft.com/office/powerpoint/2010/main" val="3538039833"/>
              </p:ext>
            </p:extLst>
          </p:nvPr>
        </p:nvGraphicFramePr>
        <p:xfrm>
          <a:off x="1939517" y="106509"/>
          <a:ext cx="10077063" cy="6644982"/>
        </p:xfrm>
        <a:graphic>
          <a:graphicData uri="http://schemas.openxmlformats.org/drawingml/2006/table">
            <a:tbl>
              <a:tblPr firstRow="1" bandRow="1">
                <a:tableStyleId>{073A0DAA-6AF3-43AB-8588-CEC1D06C72B9}</a:tableStyleId>
              </a:tblPr>
              <a:tblGrid>
                <a:gridCol w="390698">
                  <a:extLst>
                    <a:ext uri="{9D8B030D-6E8A-4147-A177-3AD203B41FA5}">
                      <a16:colId xmlns:a16="http://schemas.microsoft.com/office/drawing/2014/main" val="20000"/>
                    </a:ext>
                  </a:extLst>
                </a:gridCol>
                <a:gridCol w="2523139">
                  <a:extLst>
                    <a:ext uri="{9D8B030D-6E8A-4147-A177-3AD203B41FA5}">
                      <a16:colId xmlns:a16="http://schemas.microsoft.com/office/drawing/2014/main" val="20001"/>
                    </a:ext>
                  </a:extLst>
                </a:gridCol>
                <a:gridCol w="492369">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042551">
                  <a:extLst>
                    <a:ext uri="{9D8B030D-6E8A-4147-A177-3AD203B41FA5}">
                      <a16:colId xmlns:a16="http://schemas.microsoft.com/office/drawing/2014/main" val="20004"/>
                    </a:ext>
                  </a:extLst>
                </a:gridCol>
                <a:gridCol w="3688216">
                  <a:extLst>
                    <a:ext uri="{9D8B030D-6E8A-4147-A177-3AD203B41FA5}">
                      <a16:colId xmlns:a16="http://schemas.microsoft.com/office/drawing/2014/main" val="20005"/>
                    </a:ext>
                  </a:extLst>
                </a:gridCol>
                <a:gridCol w="1025690">
                  <a:extLst>
                    <a:ext uri="{9D8B030D-6E8A-4147-A177-3AD203B41FA5}">
                      <a16:colId xmlns:a16="http://schemas.microsoft.com/office/drawing/2014/main" val="1153593820"/>
                    </a:ext>
                  </a:extLst>
                </a:gridCol>
              </a:tblGrid>
              <a:tr h="218816">
                <a:tc>
                  <a:txBody>
                    <a:bodyPr/>
                    <a:lstStyle/>
                    <a:p>
                      <a:pPr algn="ctr"/>
                      <a:r>
                        <a:rPr lang="en-US" altLang="zh-CN" sz="1400" dirty="0">
                          <a:solidFill>
                            <a:schemeClr val="bg1"/>
                          </a:solidFill>
                        </a:rPr>
                        <a:t>#</a:t>
                      </a:r>
                      <a:endParaRPr lang="zh-CN" altLang="en-US" sz="1400" dirty="0">
                        <a:solidFill>
                          <a:schemeClr val="bg1"/>
                        </a:solidFill>
                      </a:endParaRPr>
                    </a:p>
                  </a:txBody>
                  <a:tcPr marT="45729" marB="45729"/>
                </a:tc>
                <a:tc>
                  <a:txBody>
                    <a:bodyPr/>
                    <a:lstStyle/>
                    <a:p>
                      <a:pPr algn="ctr"/>
                      <a:r>
                        <a:rPr lang="en-US" altLang="zh-CN" sz="1400" dirty="0">
                          <a:solidFill>
                            <a:schemeClr val="bg1"/>
                          </a:solidFill>
                        </a:rPr>
                        <a:t>Item</a:t>
                      </a:r>
                      <a:endParaRPr lang="zh-CN" altLang="en-US" sz="1400" dirty="0">
                        <a:solidFill>
                          <a:schemeClr val="bg1"/>
                        </a:solidFill>
                      </a:endParaRPr>
                    </a:p>
                  </a:txBody>
                  <a:tcPr marT="45729" marB="45729"/>
                </a:tc>
                <a:tc>
                  <a:txBody>
                    <a:bodyPr/>
                    <a:lstStyle/>
                    <a:p>
                      <a:pPr algn="ctr"/>
                      <a:r>
                        <a:rPr lang="en-US" altLang="zh-CN" sz="1400" dirty="0">
                          <a:solidFill>
                            <a:schemeClr val="bg1"/>
                          </a:solidFill>
                        </a:rPr>
                        <a:t>Qty</a:t>
                      </a:r>
                      <a:endParaRPr lang="zh-CN" altLang="en-US" sz="1400" dirty="0">
                        <a:solidFill>
                          <a:schemeClr val="bg1"/>
                        </a:solidFill>
                      </a:endParaRPr>
                    </a:p>
                  </a:txBody>
                  <a:tcPr marT="45729" marB="45729"/>
                </a:tc>
                <a:tc>
                  <a:txBody>
                    <a:bodyPr/>
                    <a:lstStyle/>
                    <a:p>
                      <a:pPr algn="ctr"/>
                      <a:r>
                        <a:rPr lang="en-US" altLang="zh-CN" sz="1400" dirty="0">
                          <a:solidFill>
                            <a:schemeClr val="bg1"/>
                          </a:solidFill>
                        </a:rPr>
                        <a:t>Unit Price</a:t>
                      </a:r>
                      <a:endParaRPr lang="zh-CN" altLang="en-US" sz="1400" dirty="0">
                        <a:solidFill>
                          <a:schemeClr val="bg1"/>
                        </a:solidFill>
                      </a:endParaRPr>
                    </a:p>
                  </a:txBody>
                  <a:tcPr marT="45729" marB="45729"/>
                </a:tc>
                <a:tc>
                  <a:txBody>
                    <a:bodyPr/>
                    <a:lstStyle/>
                    <a:p>
                      <a:pPr algn="ctr"/>
                      <a:r>
                        <a:rPr lang="en-US" altLang="zh-CN" sz="1400" dirty="0">
                          <a:solidFill>
                            <a:schemeClr val="bg1"/>
                          </a:solidFill>
                        </a:rPr>
                        <a:t>Cost</a:t>
                      </a:r>
                      <a:endParaRPr lang="zh-CN" altLang="en-US" sz="1400" dirty="0">
                        <a:solidFill>
                          <a:schemeClr val="bg1"/>
                        </a:solidFill>
                      </a:endParaRPr>
                    </a:p>
                  </a:txBody>
                  <a:tcPr marT="45729" marB="45729"/>
                </a:tc>
                <a:tc>
                  <a:txBody>
                    <a:bodyPr/>
                    <a:lstStyle/>
                    <a:p>
                      <a:pPr algn="ctr"/>
                      <a:r>
                        <a:rPr lang="en-US" altLang="zh-CN" sz="1400" dirty="0">
                          <a:solidFill>
                            <a:schemeClr val="bg1"/>
                          </a:solidFill>
                        </a:rPr>
                        <a:t>Description</a:t>
                      </a:r>
                      <a:endParaRPr lang="zh-CN" altLang="en-US" sz="1400" dirty="0">
                        <a:solidFill>
                          <a:schemeClr val="bg1"/>
                        </a:solidFill>
                      </a:endParaRPr>
                    </a:p>
                  </a:txBody>
                  <a:tcPr marT="45729" marB="45729"/>
                </a:tc>
                <a:tc>
                  <a:txBody>
                    <a:bodyPr/>
                    <a:lstStyle/>
                    <a:p>
                      <a:pPr algn="ctr"/>
                      <a:r>
                        <a:rPr lang="en-US" altLang="zh-CN" sz="1400" dirty="0">
                          <a:solidFill>
                            <a:schemeClr val="bg1"/>
                          </a:solidFill>
                        </a:rPr>
                        <a:t>Status</a:t>
                      </a:r>
                      <a:endParaRPr lang="zh-CN" altLang="en-US" sz="1400" dirty="0">
                        <a:solidFill>
                          <a:schemeClr val="bg1"/>
                        </a:solidFill>
                      </a:endParaRPr>
                    </a:p>
                  </a:txBody>
                  <a:tcPr marT="45729" marB="45729"/>
                </a:tc>
                <a:extLst>
                  <a:ext uri="{0D108BD9-81ED-4DB2-BD59-A6C34878D82A}">
                    <a16:rowId xmlns:a16="http://schemas.microsoft.com/office/drawing/2014/main" val="10000"/>
                  </a:ext>
                </a:extLst>
              </a:tr>
              <a:tr h="218816">
                <a:tc>
                  <a:txBody>
                    <a:bodyPr/>
                    <a:lstStyle/>
                    <a:p>
                      <a:pPr marL="0" algn="l" defTabSz="914400" rtl="0" eaLnBrk="1" latinLnBrk="0" hangingPunct="1"/>
                      <a:r>
                        <a:rPr lang="en-US" altLang="zh-CN" sz="1400" b="0" i="0" kern="1200" dirty="0">
                          <a:solidFill>
                            <a:srgbClr val="002060"/>
                          </a:solidFill>
                          <a:latin typeface="+mn-lt"/>
                          <a:ea typeface="+mn-ea"/>
                          <a:cs typeface="+mn-cs"/>
                        </a:rPr>
                        <a:t>1</a:t>
                      </a: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2060"/>
                          </a:solidFill>
                          <a:latin typeface="+mn-lt"/>
                          <a:ea typeface="+mn-ea"/>
                          <a:cs typeface="+mn-cs"/>
                        </a:rPr>
                        <a:t>IWR6843ISK</a:t>
                      </a:r>
                      <a:endParaRPr lang="zh-CN" altLang="en-US" sz="1400" b="0" i="0" kern="1200" dirty="0">
                        <a:solidFill>
                          <a:srgbClr val="002060"/>
                        </a:solidFill>
                        <a:latin typeface="+mn-lt"/>
                        <a:ea typeface="+mn-ea"/>
                        <a:cs typeface="+mn-cs"/>
                      </a:endParaRPr>
                    </a:p>
                  </a:txBody>
                  <a:tcPr marT="45729" marB="45729"/>
                </a:tc>
                <a:tc>
                  <a:txBody>
                    <a:bodyPr/>
                    <a:lstStyle/>
                    <a:p>
                      <a:pPr marL="0" algn="l" defTabSz="914400" rtl="0" eaLnBrk="1" latinLnBrk="0" hangingPunct="1"/>
                      <a:r>
                        <a:rPr lang="en-US" altLang="zh-CN" sz="1400" b="0" i="0" kern="1200" dirty="0">
                          <a:solidFill>
                            <a:srgbClr val="002060"/>
                          </a:solidFill>
                          <a:latin typeface="+mn-lt"/>
                          <a:ea typeface="+mn-ea"/>
                          <a:cs typeface="+mn-cs"/>
                        </a:rPr>
                        <a:t>1</a:t>
                      </a:r>
                      <a:endParaRPr lang="zh-CN" altLang="en-US" sz="1400" b="0" i="0" kern="1200" dirty="0">
                        <a:solidFill>
                          <a:srgbClr val="002060"/>
                        </a:solidFill>
                        <a:latin typeface="+mn-lt"/>
                        <a:ea typeface="+mn-ea"/>
                        <a:cs typeface="+mn-cs"/>
                      </a:endParaRPr>
                    </a:p>
                  </a:txBody>
                  <a:tcPr marT="45729" marB="45729"/>
                </a:tc>
                <a:tc>
                  <a:txBody>
                    <a:bodyPr/>
                    <a:lstStyle/>
                    <a:p>
                      <a:pPr marL="0" algn="l" defTabSz="914400" rtl="0" eaLnBrk="1" latinLnBrk="0" hangingPunct="1"/>
                      <a:r>
                        <a:rPr lang="en-US" altLang="zh-CN" sz="1400" b="0" i="0" kern="1200" dirty="0">
                          <a:solidFill>
                            <a:srgbClr val="002060"/>
                          </a:solidFill>
                          <a:latin typeface="+mn-lt"/>
                          <a:ea typeface="+mn-ea"/>
                          <a:cs typeface="+mn-cs"/>
                        </a:rPr>
                        <a:t>$135.00</a:t>
                      </a:r>
                      <a:endParaRPr lang="zh-CN" altLang="en-US" sz="1400" b="0" i="0" kern="1200" dirty="0">
                        <a:solidFill>
                          <a:srgbClr val="002060"/>
                        </a:solidFill>
                        <a:latin typeface="+mn-lt"/>
                        <a:ea typeface="+mn-ea"/>
                        <a:cs typeface="+mn-cs"/>
                      </a:endParaRPr>
                    </a:p>
                  </a:txBody>
                  <a:tcPr marT="45729" marB="45729"/>
                </a:tc>
                <a:tc>
                  <a:txBody>
                    <a:bodyPr/>
                    <a:lstStyle/>
                    <a:p>
                      <a:pPr marL="0" algn="l" defTabSz="914400" rtl="0" eaLnBrk="1" latinLnBrk="0" hangingPunct="1"/>
                      <a:r>
                        <a:rPr lang="en-US" altLang="zh-CN" sz="1400" b="0" i="0" kern="1200" dirty="0">
                          <a:solidFill>
                            <a:srgbClr val="002060"/>
                          </a:solidFill>
                          <a:latin typeface="+mn-lt"/>
                          <a:ea typeface="+mn-ea"/>
                          <a:cs typeface="+mn-cs"/>
                        </a:rPr>
                        <a:t>$135.00</a:t>
                      </a: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2060"/>
                          </a:solidFill>
                          <a:latin typeface="+mn-lt"/>
                          <a:ea typeface="+mn-ea"/>
                          <a:cs typeface="+mn-cs"/>
                        </a:rPr>
                        <a:t>mmWave radar sensor</a:t>
                      </a: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002060"/>
                          </a:solidFill>
                        </a:rPr>
                        <a:t>Purchased</a:t>
                      </a:r>
                      <a:endParaRPr lang="zh-CN" altLang="en-US" sz="1400" b="0" i="0" dirty="0">
                        <a:solidFill>
                          <a:srgbClr val="002060"/>
                        </a:solidFill>
                      </a:endParaRPr>
                    </a:p>
                  </a:txBody>
                  <a:tcPr marT="45729" marB="45729"/>
                </a:tc>
                <a:extLst>
                  <a:ext uri="{0D108BD9-81ED-4DB2-BD59-A6C34878D82A}">
                    <a16:rowId xmlns:a16="http://schemas.microsoft.com/office/drawing/2014/main" val="10001"/>
                  </a:ext>
                </a:extLst>
              </a:tr>
              <a:tr h="218816">
                <a:tc>
                  <a:txBody>
                    <a:bodyPr/>
                    <a:lstStyle/>
                    <a:p>
                      <a:r>
                        <a:rPr lang="en-US" altLang="zh-CN" sz="1400" b="0" i="0" kern="1200" dirty="0">
                          <a:solidFill>
                            <a:srgbClr val="002060"/>
                          </a:solidFill>
                          <a:latin typeface="+mn-lt"/>
                          <a:ea typeface="+mn-ea"/>
                          <a:cs typeface="+mn-cs"/>
                        </a:rPr>
                        <a:t>2</a:t>
                      </a:r>
                      <a:endParaRPr lang="zh-CN" altLang="en-US" sz="1400" b="0" i="0" kern="1200" dirty="0">
                        <a:solidFill>
                          <a:srgbClr val="002060"/>
                        </a:solidFill>
                        <a:latin typeface="+mn-lt"/>
                        <a:ea typeface="+mn-ea"/>
                        <a:cs typeface="+mn-cs"/>
                      </a:endParaRPr>
                    </a:p>
                  </a:txBody>
                  <a:tcPr marT="45729" marB="45729"/>
                </a:tc>
                <a:tc>
                  <a:txBody>
                    <a:bodyPr/>
                    <a:lstStyle/>
                    <a:p>
                      <a:pPr marL="0" algn="l" defTabSz="914400" rtl="0" eaLnBrk="1" latinLnBrk="0" hangingPunct="1"/>
                      <a:r>
                        <a:rPr lang="en-US" altLang="zh-CN" sz="1400" b="0" i="0" kern="1200" dirty="0">
                          <a:solidFill>
                            <a:srgbClr val="002060"/>
                          </a:solidFill>
                          <a:latin typeface="+mn-lt"/>
                          <a:ea typeface="+mn-ea"/>
                          <a:cs typeface="+mn-cs"/>
                        </a:rPr>
                        <a:t>ZED mini</a:t>
                      </a:r>
                      <a:endParaRPr lang="zh-CN" altLang="en-US" sz="1400" b="0" i="0" kern="1200" dirty="0">
                        <a:solidFill>
                          <a:srgbClr val="002060"/>
                        </a:solidFill>
                        <a:latin typeface="+mn-lt"/>
                        <a:ea typeface="+mn-ea"/>
                        <a:cs typeface="+mn-cs"/>
                      </a:endParaRPr>
                    </a:p>
                  </a:txBody>
                  <a:tcPr marT="45729" marB="45729"/>
                </a:tc>
                <a:tc>
                  <a:txBody>
                    <a:bodyPr/>
                    <a:lstStyle/>
                    <a:p>
                      <a:pPr marL="0" algn="l" defTabSz="914400" rtl="0" eaLnBrk="1" latinLnBrk="0" hangingPunct="1"/>
                      <a:r>
                        <a:rPr lang="en-US" altLang="zh-CN" sz="1400" b="0" i="0" kern="1200" dirty="0">
                          <a:solidFill>
                            <a:srgbClr val="002060"/>
                          </a:solidFill>
                          <a:latin typeface="+mn-lt"/>
                          <a:ea typeface="+mn-ea"/>
                          <a:cs typeface="+mn-cs"/>
                        </a:rPr>
                        <a:t>1</a:t>
                      </a:r>
                      <a:endParaRPr lang="zh-CN" altLang="en-US" sz="1400" b="0" i="0" kern="1200" dirty="0">
                        <a:solidFill>
                          <a:srgbClr val="002060"/>
                        </a:solidFill>
                        <a:latin typeface="+mn-lt"/>
                        <a:ea typeface="+mn-ea"/>
                        <a:cs typeface="+mn-cs"/>
                      </a:endParaRPr>
                    </a:p>
                  </a:txBody>
                  <a:tcPr marT="45729" marB="45729"/>
                </a:tc>
                <a:tc>
                  <a:txBody>
                    <a:bodyPr/>
                    <a:lstStyle/>
                    <a:p>
                      <a:pPr marL="0" algn="l" defTabSz="914400" rtl="0" eaLnBrk="1" latinLnBrk="0" hangingPunct="1"/>
                      <a:r>
                        <a:rPr lang="en-US" altLang="zh-CN" sz="1400" b="0" i="0" kern="1200" dirty="0">
                          <a:solidFill>
                            <a:srgbClr val="002060"/>
                          </a:solidFill>
                          <a:latin typeface="+mn-lt"/>
                          <a:ea typeface="+mn-ea"/>
                          <a:cs typeface="+mn-cs"/>
                        </a:rPr>
                        <a:t>$399.00</a:t>
                      </a:r>
                      <a:endParaRPr lang="zh-CN" altLang="en-US" sz="1400" b="0" i="0" kern="1200" dirty="0">
                        <a:solidFill>
                          <a:srgbClr val="002060"/>
                        </a:solidFill>
                        <a:latin typeface="+mn-lt"/>
                        <a:ea typeface="+mn-ea"/>
                        <a:cs typeface="+mn-cs"/>
                      </a:endParaRPr>
                    </a:p>
                  </a:txBody>
                  <a:tcPr marT="45729" marB="45729"/>
                </a:tc>
                <a:tc>
                  <a:txBody>
                    <a:bodyPr/>
                    <a:lstStyle/>
                    <a:p>
                      <a:pPr marL="0" algn="l" defTabSz="914400" rtl="0" eaLnBrk="1" latinLnBrk="0" hangingPunct="1"/>
                      <a:r>
                        <a:rPr lang="en-US" altLang="zh-CN" sz="1400" b="0" i="0" kern="1200" dirty="0">
                          <a:solidFill>
                            <a:srgbClr val="002060"/>
                          </a:solidFill>
                          <a:latin typeface="+mn-lt"/>
                          <a:ea typeface="+mn-ea"/>
                          <a:cs typeface="+mn-cs"/>
                        </a:rPr>
                        <a:t>$399.00</a:t>
                      </a: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2060"/>
                          </a:solidFill>
                          <a:latin typeface="+mn-lt"/>
                          <a:ea typeface="+mn-ea"/>
                          <a:cs typeface="+mn-cs"/>
                        </a:rPr>
                        <a:t>3D depth camera</a:t>
                      </a: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002060"/>
                          </a:solidFill>
                        </a:rPr>
                        <a:t>Purchased</a:t>
                      </a:r>
                      <a:endParaRPr lang="zh-CN" altLang="en-US" sz="1400" b="0" i="0" dirty="0">
                        <a:solidFill>
                          <a:srgbClr val="002060"/>
                        </a:solidFill>
                      </a:endParaRPr>
                    </a:p>
                  </a:txBody>
                  <a:tcPr marT="45729" marB="45729"/>
                </a:tc>
                <a:extLst>
                  <a:ext uri="{0D108BD9-81ED-4DB2-BD59-A6C34878D82A}">
                    <a16:rowId xmlns:a16="http://schemas.microsoft.com/office/drawing/2014/main" val="10002"/>
                  </a:ext>
                </a:extLst>
              </a:tr>
              <a:tr h="371978">
                <a:tc>
                  <a:txBody>
                    <a:bodyPr/>
                    <a:lstStyle/>
                    <a:p>
                      <a:r>
                        <a:rPr lang="en-US" altLang="zh-CN" sz="1400" b="0" dirty="0">
                          <a:solidFill>
                            <a:srgbClr val="002060"/>
                          </a:solidFill>
                          <a:highlight>
                            <a:srgbClr val="FFFF00"/>
                          </a:highlight>
                        </a:rPr>
                        <a:t>3</a:t>
                      </a:r>
                      <a:endParaRPr lang="zh-CN" altLang="en-US" sz="1400" b="0" dirty="0">
                        <a:solidFill>
                          <a:srgbClr val="002060"/>
                        </a:solidFill>
                        <a:highlight>
                          <a:srgbClr val="FFFF00"/>
                        </a:highlight>
                      </a:endParaRPr>
                    </a:p>
                  </a:txBody>
                  <a:tcPr marT="45729" marB="45729"/>
                </a:tc>
                <a:tc>
                  <a:txBody>
                    <a:bodyPr/>
                    <a:lstStyle/>
                    <a:p>
                      <a:r>
                        <a:rPr lang="en-US" altLang="zh-CN" sz="1400" b="0" i="0" dirty="0">
                          <a:solidFill>
                            <a:srgbClr val="002060"/>
                          </a:solidFill>
                        </a:rPr>
                        <a:t>T6x1-200mm Ball Screw Slide</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4</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$70.00</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$280.00</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For moving the radar sensor horizontally/ vertically in SAR experiments only</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Purchased</a:t>
                      </a:r>
                      <a:endParaRPr lang="zh-CN" altLang="en-US" sz="1400" b="0" i="0" dirty="0">
                        <a:solidFill>
                          <a:srgbClr val="002060"/>
                        </a:solidFill>
                      </a:endParaRPr>
                    </a:p>
                  </a:txBody>
                  <a:tcPr marT="45729" marB="45729"/>
                </a:tc>
                <a:extLst>
                  <a:ext uri="{0D108BD9-81ED-4DB2-BD59-A6C34878D82A}">
                    <a16:rowId xmlns:a16="http://schemas.microsoft.com/office/drawing/2014/main" val="2167065469"/>
                  </a:ext>
                </a:extLst>
              </a:tr>
              <a:tr h="218816">
                <a:tc>
                  <a:txBody>
                    <a:bodyPr/>
                    <a:lstStyle/>
                    <a:p>
                      <a:r>
                        <a:rPr lang="en-US" altLang="zh-CN" sz="1400" b="0" dirty="0">
                          <a:solidFill>
                            <a:schemeClr val="accent5">
                              <a:lumMod val="10000"/>
                            </a:schemeClr>
                          </a:solidFill>
                          <a:highlight>
                            <a:srgbClr val="FFFF00"/>
                          </a:highlight>
                        </a:rPr>
                        <a:t>4</a:t>
                      </a:r>
                      <a:endParaRPr lang="zh-CN" altLang="en-US" sz="1400" b="0" dirty="0">
                        <a:solidFill>
                          <a:schemeClr val="accent5">
                            <a:lumMod val="10000"/>
                          </a:schemeClr>
                        </a:solidFill>
                        <a:highlight>
                          <a:srgbClr val="FFFF00"/>
                        </a:highlight>
                      </a:endParaRPr>
                    </a:p>
                  </a:txBody>
                  <a:tcPr marT="45729" marB="45729"/>
                </a:tc>
                <a:tc>
                  <a:txBody>
                    <a:bodyPr/>
                    <a:lstStyle/>
                    <a:p>
                      <a:r>
                        <a:rPr lang="en-US" altLang="zh-CN" sz="1400" b="0" i="0" kern="1200" dirty="0">
                          <a:solidFill>
                            <a:srgbClr val="002060"/>
                          </a:solidFill>
                          <a:latin typeface="+mn-lt"/>
                          <a:ea typeface="+mn-ea"/>
                          <a:cs typeface="+mn-cs"/>
                        </a:rPr>
                        <a:t>Arduino Uno</a:t>
                      </a:r>
                      <a:endParaRPr lang="zh-CN" altLang="en-US" sz="1400" b="0" i="0" kern="1200" dirty="0">
                        <a:solidFill>
                          <a:srgbClr val="002060"/>
                        </a:solidFill>
                        <a:latin typeface="+mn-lt"/>
                        <a:ea typeface="+mn-ea"/>
                        <a:cs typeface="+mn-cs"/>
                      </a:endParaRPr>
                    </a:p>
                  </a:txBody>
                  <a:tcPr marT="45729" marB="45729"/>
                </a:tc>
                <a:tc>
                  <a:txBody>
                    <a:bodyPr/>
                    <a:lstStyle/>
                    <a:p>
                      <a:r>
                        <a:rPr lang="en-US" altLang="zh-CN" sz="1400" b="0" i="0" kern="1200" dirty="0">
                          <a:solidFill>
                            <a:srgbClr val="002060"/>
                          </a:solidFill>
                          <a:latin typeface="+mn-lt"/>
                          <a:ea typeface="+mn-ea"/>
                          <a:cs typeface="+mn-cs"/>
                        </a:rPr>
                        <a:t>1</a:t>
                      </a:r>
                      <a:endParaRPr lang="zh-CN" altLang="en-US" sz="1400" b="0" i="0" kern="1200" dirty="0">
                        <a:solidFill>
                          <a:srgbClr val="002060"/>
                        </a:solidFill>
                        <a:latin typeface="+mn-lt"/>
                        <a:ea typeface="+mn-ea"/>
                        <a:cs typeface="+mn-cs"/>
                      </a:endParaRPr>
                    </a:p>
                  </a:txBody>
                  <a:tcPr marT="45729" marB="45729"/>
                </a:tc>
                <a:tc>
                  <a:txBody>
                    <a:bodyPr/>
                    <a:lstStyle/>
                    <a:p>
                      <a:r>
                        <a:rPr lang="en-US" altLang="zh-CN" sz="1400" b="0" i="0" kern="1200" dirty="0">
                          <a:solidFill>
                            <a:srgbClr val="002060"/>
                          </a:solidFill>
                          <a:latin typeface="+mn-lt"/>
                          <a:ea typeface="+mn-ea"/>
                          <a:cs typeface="+mn-cs"/>
                        </a:rPr>
                        <a:t>$23.00</a:t>
                      </a:r>
                      <a:endParaRPr lang="zh-CN" altLang="en-US" sz="1400" b="0" i="0" kern="1200" dirty="0">
                        <a:solidFill>
                          <a:srgbClr val="002060"/>
                        </a:solidFill>
                        <a:latin typeface="+mn-lt"/>
                        <a:ea typeface="+mn-ea"/>
                        <a:cs typeface="+mn-cs"/>
                      </a:endParaRPr>
                    </a:p>
                  </a:txBody>
                  <a:tcPr marT="45729" marB="45729"/>
                </a:tc>
                <a:tc>
                  <a:txBody>
                    <a:bodyPr/>
                    <a:lstStyle/>
                    <a:p>
                      <a:r>
                        <a:rPr lang="en-US" altLang="zh-CN" sz="1400" b="0" i="0" kern="1200" dirty="0">
                          <a:solidFill>
                            <a:srgbClr val="002060"/>
                          </a:solidFill>
                          <a:latin typeface="+mn-lt"/>
                          <a:ea typeface="+mn-ea"/>
                          <a:cs typeface="+mn-cs"/>
                        </a:rPr>
                        <a:t>$23.00</a:t>
                      </a:r>
                      <a:endParaRPr lang="zh-CN" altLang="en-US" sz="1400" b="0" i="0" kern="1200" dirty="0">
                        <a:solidFill>
                          <a:srgbClr val="002060"/>
                        </a:solidFill>
                        <a:latin typeface="+mn-lt"/>
                        <a:ea typeface="+mn-ea"/>
                        <a:cs typeface="+mn-cs"/>
                      </a:endParaRPr>
                    </a:p>
                  </a:txBody>
                  <a:tcPr marT="45729" marB="45729"/>
                </a:tc>
                <a:tc>
                  <a:txBody>
                    <a:bodyPr/>
                    <a:lstStyle/>
                    <a:p>
                      <a:r>
                        <a:rPr lang="en-US" altLang="zh-CN" sz="1400" b="0" i="0" kern="1200" dirty="0">
                          <a:solidFill>
                            <a:srgbClr val="002060"/>
                          </a:solidFill>
                          <a:latin typeface="+mn-lt"/>
                          <a:ea typeface="+mn-ea"/>
                          <a:cs typeface="+mn-cs"/>
                        </a:rPr>
                        <a:t>Slider control</a:t>
                      </a: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002060"/>
                          </a:solidFill>
                        </a:rPr>
                        <a:t>Purchased</a:t>
                      </a:r>
                      <a:endParaRPr lang="zh-CN" altLang="en-US" sz="1400" b="0" i="0" dirty="0">
                        <a:solidFill>
                          <a:srgbClr val="002060"/>
                        </a:solidFill>
                      </a:endParaRPr>
                    </a:p>
                  </a:txBody>
                  <a:tcPr marT="45729" marB="45729"/>
                </a:tc>
                <a:extLst>
                  <a:ext uri="{0D108BD9-81ED-4DB2-BD59-A6C34878D82A}">
                    <a16:rowId xmlns:a16="http://schemas.microsoft.com/office/drawing/2014/main" val="659427167"/>
                  </a:ext>
                </a:extLst>
              </a:tr>
              <a:tr h="218816">
                <a:tc>
                  <a:txBody>
                    <a:bodyPr/>
                    <a:lstStyle/>
                    <a:p>
                      <a:r>
                        <a:rPr lang="en-US" altLang="zh-CN" sz="1400" b="0" dirty="0">
                          <a:solidFill>
                            <a:schemeClr val="accent5">
                              <a:lumMod val="10000"/>
                            </a:schemeClr>
                          </a:solidFill>
                          <a:highlight>
                            <a:srgbClr val="FFFF00"/>
                          </a:highlight>
                        </a:rPr>
                        <a:t>5</a:t>
                      </a:r>
                      <a:endParaRPr lang="zh-CN" altLang="en-US" sz="1400" b="0" dirty="0">
                        <a:solidFill>
                          <a:schemeClr val="accent5">
                            <a:lumMod val="10000"/>
                          </a:schemeClr>
                        </a:solidFill>
                        <a:highlight>
                          <a:srgbClr val="FFFF00"/>
                        </a:highlight>
                      </a:endParaRPr>
                    </a:p>
                  </a:txBody>
                  <a:tcPr marT="45729" marB="45729"/>
                </a:tc>
                <a:tc>
                  <a:txBody>
                    <a:bodyPr/>
                    <a:lstStyle/>
                    <a:p>
                      <a:r>
                        <a:rPr lang="en-US" altLang="zh-CN" sz="1400" b="0" i="0" kern="1200" dirty="0">
                          <a:solidFill>
                            <a:srgbClr val="002060"/>
                          </a:solidFill>
                          <a:latin typeface="+mn-lt"/>
                          <a:ea typeface="+mn-ea"/>
                          <a:cs typeface="+mn-cs"/>
                        </a:rPr>
                        <a:t>Adafruit motor shield</a:t>
                      </a:r>
                      <a:endParaRPr lang="zh-CN" altLang="en-US" sz="1400" b="0" i="0" kern="1200" dirty="0">
                        <a:solidFill>
                          <a:srgbClr val="002060"/>
                        </a:solidFill>
                        <a:latin typeface="+mn-lt"/>
                        <a:ea typeface="+mn-ea"/>
                        <a:cs typeface="+mn-cs"/>
                      </a:endParaRPr>
                    </a:p>
                  </a:txBody>
                  <a:tcPr marT="45729" marB="45729"/>
                </a:tc>
                <a:tc>
                  <a:txBody>
                    <a:bodyPr/>
                    <a:lstStyle/>
                    <a:p>
                      <a:r>
                        <a:rPr lang="en-US" altLang="zh-CN" sz="1400" b="0" i="0" kern="1200" dirty="0">
                          <a:solidFill>
                            <a:srgbClr val="002060"/>
                          </a:solidFill>
                          <a:latin typeface="+mn-lt"/>
                          <a:ea typeface="+mn-ea"/>
                          <a:cs typeface="+mn-cs"/>
                        </a:rPr>
                        <a:t>1</a:t>
                      </a:r>
                      <a:endParaRPr lang="zh-CN" altLang="en-US" sz="1400" b="0" i="0" kern="1200" dirty="0">
                        <a:solidFill>
                          <a:srgbClr val="002060"/>
                        </a:solidFill>
                        <a:latin typeface="+mn-lt"/>
                        <a:ea typeface="+mn-ea"/>
                        <a:cs typeface="+mn-cs"/>
                      </a:endParaRPr>
                    </a:p>
                  </a:txBody>
                  <a:tcPr marT="45729" marB="45729"/>
                </a:tc>
                <a:tc>
                  <a:txBody>
                    <a:bodyPr/>
                    <a:lstStyle/>
                    <a:p>
                      <a:r>
                        <a:rPr lang="en-US" altLang="zh-CN" sz="1400" b="0" i="0" kern="1200" dirty="0">
                          <a:solidFill>
                            <a:srgbClr val="002060"/>
                          </a:solidFill>
                          <a:latin typeface="+mn-lt"/>
                          <a:ea typeface="+mn-ea"/>
                          <a:cs typeface="+mn-cs"/>
                        </a:rPr>
                        <a:t>$19.95</a:t>
                      </a:r>
                      <a:endParaRPr lang="zh-CN" altLang="en-US" sz="1400" b="0" i="0" kern="1200" dirty="0">
                        <a:solidFill>
                          <a:srgbClr val="002060"/>
                        </a:solidFill>
                        <a:latin typeface="+mn-lt"/>
                        <a:ea typeface="+mn-ea"/>
                        <a:cs typeface="+mn-cs"/>
                      </a:endParaRPr>
                    </a:p>
                  </a:txBody>
                  <a:tcPr marT="45729" marB="45729"/>
                </a:tc>
                <a:tc>
                  <a:txBody>
                    <a:bodyPr/>
                    <a:lstStyle/>
                    <a:p>
                      <a:r>
                        <a:rPr lang="en-US" altLang="zh-CN" sz="1400" b="0" i="0" kern="1200" dirty="0">
                          <a:solidFill>
                            <a:srgbClr val="002060"/>
                          </a:solidFill>
                          <a:latin typeface="+mn-lt"/>
                          <a:ea typeface="+mn-ea"/>
                          <a:cs typeface="+mn-cs"/>
                        </a:rPr>
                        <a:t>$19.95</a:t>
                      </a:r>
                      <a:endParaRPr lang="zh-CN" altLang="en-US" sz="1400" b="0" i="0" kern="1200" dirty="0">
                        <a:solidFill>
                          <a:srgbClr val="002060"/>
                        </a:solidFill>
                        <a:latin typeface="+mn-lt"/>
                        <a:ea typeface="+mn-ea"/>
                        <a:cs typeface="+mn-cs"/>
                      </a:endParaRPr>
                    </a:p>
                  </a:txBody>
                  <a:tcPr marT="45729" marB="45729"/>
                </a:tc>
                <a:tc>
                  <a:txBody>
                    <a:bodyPr/>
                    <a:lstStyle/>
                    <a:p>
                      <a:r>
                        <a:rPr lang="en-US" altLang="zh-CN" sz="1400" b="0" i="0" kern="1200" dirty="0">
                          <a:solidFill>
                            <a:srgbClr val="002060"/>
                          </a:solidFill>
                          <a:latin typeface="+mn-lt"/>
                          <a:ea typeface="+mn-ea"/>
                          <a:cs typeface="+mn-cs"/>
                        </a:rPr>
                        <a:t>Motor driver</a:t>
                      </a: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002060"/>
                          </a:solidFill>
                        </a:rPr>
                        <a:t>Purchased</a:t>
                      </a:r>
                      <a:endParaRPr lang="zh-CN" altLang="en-US" sz="1400" b="0" i="0" dirty="0">
                        <a:solidFill>
                          <a:srgbClr val="002060"/>
                        </a:solidFill>
                      </a:endParaRPr>
                    </a:p>
                  </a:txBody>
                  <a:tcPr marT="45729" marB="45729"/>
                </a:tc>
                <a:extLst>
                  <a:ext uri="{0D108BD9-81ED-4DB2-BD59-A6C34878D82A}">
                    <a16:rowId xmlns:a16="http://schemas.microsoft.com/office/drawing/2014/main" val="2746906650"/>
                  </a:ext>
                </a:extLst>
              </a:tr>
              <a:tr h="218816">
                <a:tc>
                  <a:txBody>
                    <a:bodyPr/>
                    <a:lstStyle/>
                    <a:p>
                      <a:r>
                        <a:rPr lang="en-US" altLang="zh-CN" sz="1400" b="0" dirty="0">
                          <a:solidFill>
                            <a:schemeClr val="accent5">
                              <a:lumMod val="10000"/>
                            </a:schemeClr>
                          </a:solidFill>
                          <a:highlight>
                            <a:srgbClr val="FFFF00"/>
                          </a:highlight>
                        </a:rPr>
                        <a:t>6</a:t>
                      </a:r>
                      <a:endParaRPr lang="zh-CN" altLang="en-US" sz="1400" b="0" dirty="0">
                        <a:solidFill>
                          <a:schemeClr val="accent5">
                            <a:lumMod val="10000"/>
                          </a:schemeClr>
                        </a:solidFill>
                        <a:highlight>
                          <a:srgbClr val="FFFF00"/>
                        </a:highlight>
                      </a:endParaRPr>
                    </a:p>
                  </a:txBody>
                  <a:tcPr marT="45729" marB="45729"/>
                </a:tc>
                <a:tc>
                  <a:txBody>
                    <a:bodyPr/>
                    <a:lstStyle/>
                    <a:p>
                      <a:r>
                        <a:rPr lang="en-US" altLang="zh-CN" sz="1400" b="0" i="0" dirty="0">
                          <a:solidFill>
                            <a:schemeClr val="accent5">
                              <a:lumMod val="10000"/>
                            </a:schemeClr>
                          </a:solidFill>
                        </a:rPr>
                        <a:t>DCA1000EVM</a:t>
                      </a:r>
                      <a:endParaRPr lang="zh-CN" altLang="en-US" sz="1400" b="0" i="0" dirty="0">
                        <a:solidFill>
                          <a:schemeClr val="accent5">
                            <a:lumMod val="10000"/>
                          </a:schemeClr>
                        </a:solidFill>
                      </a:endParaRPr>
                    </a:p>
                  </a:txBody>
                  <a:tcPr marT="45729" marB="45729"/>
                </a:tc>
                <a:tc>
                  <a:txBody>
                    <a:bodyPr/>
                    <a:lstStyle/>
                    <a:p>
                      <a:r>
                        <a:rPr lang="en-US" altLang="zh-CN" sz="1400" b="0" i="0" dirty="0">
                          <a:solidFill>
                            <a:schemeClr val="accent5">
                              <a:lumMod val="10000"/>
                            </a:schemeClr>
                          </a:solidFill>
                        </a:rPr>
                        <a:t>1</a:t>
                      </a:r>
                      <a:endParaRPr lang="zh-CN" altLang="en-US" sz="1400" b="0" i="0" dirty="0">
                        <a:solidFill>
                          <a:schemeClr val="accent5">
                            <a:lumMod val="10000"/>
                          </a:schemeClr>
                        </a:solidFill>
                      </a:endParaRPr>
                    </a:p>
                  </a:txBody>
                  <a:tcPr marT="45729" marB="45729"/>
                </a:tc>
                <a:tc>
                  <a:txBody>
                    <a:bodyPr/>
                    <a:lstStyle/>
                    <a:p>
                      <a:r>
                        <a:rPr lang="en-US" altLang="zh-CN" sz="1400" b="0" i="0" dirty="0">
                          <a:solidFill>
                            <a:schemeClr val="accent5">
                              <a:lumMod val="10000"/>
                            </a:schemeClr>
                          </a:solidFill>
                        </a:rPr>
                        <a:t>$499.00</a:t>
                      </a:r>
                      <a:endParaRPr lang="zh-CN" altLang="en-US" sz="1400" b="0" i="0" dirty="0">
                        <a:solidFill>
                          <a:schemeClr val="accent5">
                            <a:lumMod val="10000"/>
                          </a:schemeClr>
                        </a:solidFill>
                      </a:endParaRPr>
                    </a:p>
                  </a:txBody>
                  <a:tcPr marT="45729" marB="45729"/>
                </a:tc>
                <a:tc>
                  <a:txBody>
                    <a:bodyPr/>
                    <a:lstStyle/>
                    <a:p>
                      <a:r>
                        <a:rPr lang="en-US" altLang="zh-CN" sz="1400" b="0" i="0" dirty="0">
                          <a:solidFill>
                            <a:schemeClr val="accent5">
                              <a:lumMod val="10000"/>
                            </a:schemeClr>
                          </a:solidFill>
                        </a:rPr>
                        <a:t>$499.00</a:t>
                      </a:r>
                      <a:endParaRPr lang="zh-CN" altLang="en-US" sz="1400" b="0" i="0" dirty="0">
                        <a:solidFill>
                          <a:schemeClr val="accent5">
                            <a:lumMod val="10000"/>
                          </a:schemeClr>
                        </a:solidFill>
                      </a:endParaRPr>
                    </a:p>
                  </a:txBody>
                  <a:tcPr marT="45729" marB="45729"/>
                </a:tc>
                <a:tc>
                  <a:txBody>
                    <a:bodyPr/>
                    <a:lstStyle/>
                    <a:p>
                      <a:r>
                        <a:rPr lang="en-US" altLang="zh-CN" sz="1400" b="0" i="0" dirty="0">
                          <a:solidFill>
                            <a:schemeClr val="accent5">
                              <a:lumMod val="10000"/>
                            </a:schemeClr>
                          </a:solidFill>
                        </a:rPr>
                        <a:t>Raw data capture card, for experiments only</a:t>
                      </a:r>
                      <a:endParaRPr lang="zh-CN" altLang="en-US" sz="1400" b="0" i="0" dirty="0">
                        <a:solidFill>
                          <a:schemeClr val="accent5">
                            <a:lumMod val="10000"/>
                          </a:schemeClr>
                        </a:solidFill>
                      </a:endParaRPr>
                    </a:p>
                  </a:txBody>
                  <a:tcPr marT="45729" marB="45729"/>
                </a:tc>
                <a:tc>
                  <a:txBody>
                    <a:bodyPr/>
                    <a:lstStyle/>
                    <a:p>
                      <a:r>
                        <a:rPr lang="en-US" altLang="zh-CN" sz="1400" b="0" i="0" dirty="0">
                          <a:solidFill>
                            <a:schemeClr val="accent5">
                              <a:lumMod val="10000"/>
                            </a:schemeClr>
                          </a:solidFill>
                        </a:rPr>
                        <a:t>Owned</a:t>
                      </a:r>
                      <a:endParaRPr lang="zh-CN" altLang="en-US" sz="1400" b="0" i="0" dirty="0">
                        <a:solidFill>
                          <a:schemeClr val="accent5">
                            <a:lumMod val="10000"/>
                          </a:schemeClr>
                        </a:solidFill>
                      </a:endParaRPr>
                    </a:p>
                  </a:txBody>
                  <a:tcPr marT="45729" marB="45729"/>
                </a:tc>
                <a:extLst>
                  <a:ext uri="{0D108BD9-81ED-4DB2-BD59-A6C34878D82A}">
                    <a16:rowId xmlns:a16="http://schemas.microsoft.com/office/drawing/2014/main" val="3569184610"/>
                  </a:ext>
                </a:extLst>
              </a:tr>
              <a:tr h="218816">
                <a:tc>
                  <a:txBody>
                    <a:bodyPr/>
                    <a:lstStyle/>
                    <a:p>
                      <a:r>
                        <a:rPr lang="en-US" altLang="zh-CN" sz="1400" b="0" i="1" dirty="0">
                          <a:solidFill>
                            <a:srgbClr val="002060"/>
                          </a:solidFill>
                        </a:rPr>
                        <a:t>7</a:t>
                      </a:r>
                      <a:endParaRPr lang="zh-CN" altLang="en-US" sz="1400" b="0" i="1" dirty="0">
                        <a:solidFill>
                          <a:srgbClr val="002060"/>
                        </a:solidFill>
                      </a:endParaRPr>
                    </a:p>
                  </a:txBody>
                  <a:tcPr marT="45729" marB="45729"/>
                </a:tc>
                <a:tc>
                  <a:txBody>
                    <a:bodyPr/>
                    <a:lstStyle/>
                    <a:p>
                      <a:r>
                        <a:rPr lang="en-US" altLang="zh-CN" sz="1400" b="0" i="0" dirty="0">
                          <a:solidFill>
                            <a:srgbClr val="002060"/>
                          </a:solidFill>
                        </a:rPr>
                        <a:t>Customized small 2D sliding mechanism</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1</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N/A</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$25</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For forming an SAR on a drone, including 3d-printed parts, timing belts, stepper motors</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Purchased</a:t>
                      </a:r>
                      <a:endParaRPr lang="zh-CN" altLang="en-US" sz="1400" b="0" i="0" dirty="0">
                        <a:solidFill>
                          <a:srgbClr val="002060"/>
                        </a:solidFill>
                      </a:endParaRPr>
                    </a:p>
                  </a:txBody>
                  <a:tcPr marT="45729" marB="45729"/>
                </a:tc>
                <a:extLst>
                  <a:ext uri="{0D108BD9-81ED-4DB2-BD59-A6C34878D82A}">
                    <a16:rowId xmlns:a16="http://schemas.microsoft.com/office/drawing/2014/main" val="2299309061"/>
                  </a:ext>
                </a:extLst>
              </a:tr>
              <a:tr h="218816">
                <a:tc>
                  <a:txBody>
                    <a:bodyPr/>
                    <a:lstStyle/>
                    <a:p>
                      <a:r>
                        <a:rPr lang="en-US" altLang="zh-CN" sz="1400" b="0" i="1" dirty="0">
                          <a:solidFill>
                            <a:srgbClr val="002060"/>
                          </a:solidFill>
                          <a:highlight>
                            <a:srgbClr val="FFFF00"/>
                          </a:highlight>
                        </a:rPr>
                        <a:t>8</a:t>
                      </a:r>
                      <a:endParaRPr lang="zh-CN" altLang="en-US" sz="1400" b="0" i="1" dirty="0">
                        <a:solidFill>
                          <a:srgbClr val="002060"/>
                        </a:solidFill>
                        <a:highlight>
                          <a:srgbClr val="FFFF00"/>
                        </a:highlight>
                      </a:endParaRPr>
                    </a:p>
                  </a:txBody>
                  <a:tcPr marT="45729" marB="45729"/>
                </a:tc>
                <a:tc>
                  <a:txBody>
                    <a:bodyPr/>
                    <a:lstStyle/>
                    <a:p>
                      <a:r>
                        <a:rPr lang="en-US" altLang="zh-CN" sz="1400" b="0" i="1" dirty="0">
                          <a:solidFill>
                            <a:srgbClr val="002060"/>
                          </a:solidFill>
                        </a:rPr>
                        <a:t>T-slotted rails</a:t>
                      </a:r>
                      <a:endParaRPr lang="zh-CN" altLang="en-US" sz="1400" b="0" i="1" dirty="0">
                        <a:solidFill>
                          <a:srgbClr val="002060"/>
                        </a:solidFill>
                      </a:endParaRPr>
                    </a:p>
                  </a:txBody>
                  <a:tcPr marT="45729" marB="45729"/>
                </a:tc>
                <a:tc>
                  <a:txBody>
                    <a:bodyPr/>
                    <a:lstStyle/>
                    <a:p>
                      <a:r>
                        <a:rPr lang="en-US" altLang="zh-CN" sz="1400" b="0" i="0" dirty="0">
                          <a:solidFill>
                            <a:srgbClr val="002060"/>
                          </a:solidFill>
                        </a:rPr>
                        <a:t>2</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$20.00</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$40.00</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Frame that holds ball screw sliders and radar sensors for SAR experiments</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Purchased</a:t>
                      </a:r>
                      <a:endParaRPr lang="zh-CN" altLang="en-US" sz="1400" b="0" i="0" dirty="0">
                        <a:solidFill>
                          <a:srgbClr val="002060"/>
                        </a:solidFill>
                      </a:endParaRPr>
                    </a:p>
                  </a:txBody>
                  <a:tcPr marT="45729" marB="45729"/>
                </a:tc>
                <a:extLst>
                  <a:ext uri="{0D108BD9-81ED-4DB2-BD59-A6C34878D82A}">
                    <a16:rowId xmlns:a16="http://schemas.microsoft.com/office/drawing/2014/main" val="3672428259"/>
                  </a:ext>
                </a:extLst>
              </a:tr>
              <a:tr h="218816">
                <a:tc>
                  <a:txBody>
                    <a:bodyPr/>
                    <a:lstStyle/>
                    <a:p>
                      <a:r>
                        <a:rPr lang="en-US" altLang="zh-CN" sz="1400" b="0" i="0" dirty="0">
                          <a:solidFill>
                            <a:srgbClr val="002060"/>
                          </a:solidFill>
                        </a:rPr>
                        <a:t>9</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OSHPARK PCBs</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1</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$20.80</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$20.80</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Deck connectors</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Purchased</a:t>
                      </a:r>
                      <a:endParaRPr lang="zh-CN" altLang="en-US" sz="1400" b="0" i="0" dirty="0">
                        <a:solidFill>
                          <a:srgbClr val="002060"/>
                        </a:solidFill>
                      </a:endParaRPr>
                    </a:p>
                  </a:txBody>
                  <a:tcPr marT="45729" marB="45729"/>
                </a:tc>
                <a:extLst>
                  <a:ext uri="{0D108BD9-81ED-4DB2-BD59-A6C34878D82A}">
                    <a16:rowId xmlns:a16="http://schemas.microsoft.com/office/drawing/2014/main" val="3218078382"/>
                  </a:ext>
                </a:extLst>
              </a:tr>
              <a:tr h="218816">
                <a:tc>
                  <a:txBody>
                    <a:bodyPr/>
                    <a:lstStyle/>
                    <a:p>
                      <a:r>
                        <a:rPr lang="en-US" altLang="zh-CN" sz="1400" b="0" i="0" dirty="0">
                          <a:solidFill>
                            <a:srgbClr val="002060"/>
                          </a:solidFill>
                        </a:rPr>
                        <a:t>10</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Wurth Elektronik FFC connector</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10</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$1.33</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$13.30</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To be used on PCBs</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Purchased</a:t>
                      </a:r>
                      <a:endParaRPr lang="zh-CN" altLang="en-US" sz="1400" b="0" i="0" dirty="0">
                        <a:solidFill>
                          <a:srgbClr val="002060"/>
                        </a:solidFill>
                      </a:endParaRPr>
                    </a:p>
                  </a:txBody>
                  <a:tcPr marT="45729" marB="45729"/>
                </a:tc>
                <a:extLst>
                  <a:ext uri="{0D108BD9-81ED-4DB2-BD59-A6C34878D82A}">
                    <a16:rowId xmlns:a16="http://schemas.microsoft.com/office/drawing/2014/main" val="1952844158"/>
                  </a:ext>
                </a:extLst>
              </a:tr>
              <a:tr h="218816">
                <a:tc>
                  <a:txBody>
                    <a:bodyPr/>
                    <a:lstStyle/>
                    <a:p>
                      <a:r>
                        <a:rPr lang="en-US" altLang="zh-CN" sz="1400" b="0" i="0" dirty="0">
                          <a:solidFill>
                            <a:schemeClr val="tx1"/>
                          </a:solidFill>
                        </a:rPr>
                        <a:t>11</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Jetson Nano</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1</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$99.00</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$99.00</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Computing unit on drone</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Owned</a:t>
                      </a:r>
                      <a:endParaRPr lang="zh-CN" altLang="en-US" sz="1400" b="0" i="0" dirty="0">
                        <a:solidFill>
                          <a:schemeClr val="tx1"/>
                        </a:solidFill>
                      </a:endParaRPr>
                    </a:p>
                  </a:txBody>
                  <a:tcPr marT="45729" marB="45729"/>
                </a:tc>
                <a:extLst>
                  <a:ext uri="{0D108BD9-81ED-4DB2-BD59-A6C34878D82A}">
                    <a16:rowId xmlns:a16="http://schemas.microsoft.com/office/drawing/2014/main" val="4037607360"/>
                  </a:ext>
                </a:extLst>
              </a:tr>
              <a:tr h="218816">
                <a:tc>
                  <a:txBody>
                    <a:bodyPr/>
                    <a:lstStyle/>
                    <a:p>
                      <a:r>
                        <a:rPr lang="en-US" altLang="zh-CN" sz="1400" b="0" i="0" dirty="0">
                          <a:solidFill>
                            <a:srgbClr val="002060"/>
                          </a:solidFill>
                        </a:rPr>
                        <a:t>12</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Jetson Nano cooling fan</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1</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$13.70</a:t>
                      </a:r>
                      <a:endParaRPr lang="zh-CN" altLang="en-US" sz="1400" b="0" i="0" dirty="0">
                        <a:solidFill>
                          <a:srgbClr val="002060"/>
                        </a:solidFill>
                      </a:endParaRPr>
                    </a:p>
                  </a:txBody>
                  <a:tcPr marT="45729" marB="45729"/>
                </a:tc>
                <a:tc>
                  <a:txBody>
                    <a:bodyPr/>
                    <a:lstStyle/>
                    <a:p>
                      <a:r>
                        <a:rPr lang="en-US" altLang="zh-CN" sz="1400" b="0" i="0" dirty="0">
                          <a:solidFill>
                            <a:srgbClr val="002060"/>
                          </a:solidFill>
                        </a:rPr>
                        <a:t>$13.70</a:t>
                      </a:r>
                      <a:endParaRPr lang="zh-CN" altLang="en-US" sz="1400" b="0" i="0" dirty="0">
                        <a:solidFill>
                          <a:srgbClr val="002060"/>
                        </a:solidFill>
                      </a:endParaRPr>
                    </a:p>
                  </a:txBody>
                  <a:tcPr marT="45729" marB="45729"/>
                </a:tc>
                <a:tc>
                  <a:txBody>
                    <a:bodyPr/>
                    <a:lstStyle/>
                    <a:p>
                      <a:endParaRPr lang="zh-CN" altLang="en-US" sz="1400" b="0" i="0" dirty="0">
                        <a:solidFill>
                          <a:srgbClr val="002060"/>
                        </a:solidFill>
                      </a:endParaRPr>
                    </a:p>
                  </a:txBody>
                  <a:tcPr marT="45729" marB="45729"/>
                </a:tc>
                <a:tc>
                  <a:txBody>
                    <a:bodyPr/>
                    <a:lstStyle/>
                    <a:p>
                      <a:r>
                        <a:rPr lang="en-US" altLang="zh-CN" sz="1400" b="0" i="0" dirty="0">
                          <a:solidFill>
                            <a:srgbClr val="002060"/>
                          </a:solidFill>
                        </a:rPr>
                        <a:t>Purchased</a:t>
                      </a:r>
                      <a:endParaRPr lang="zh-CN" altLang="en-US" sz="1400" b="0" i="0" dirty="0">
                        <a:solidFill>
                          <a:srgbClr val="002060"/>
                        </a:solidFill>
                      </a:endParaRPr>
                    </a:p>
                  </a:txBody>
                  <a:tcPr marT="45729" marB="45729"/>
                </a:tc>
                <a:extLst>
                  <a:ext uri="{0D108BD9-81ED-4DB2-BD59-A6C34878D82A}">
                    <a16:rowId xmlns:a16="http://schemas.microsoft.com/office/drawing/2014/main" val="3547448351"/>
                  </a:ext>
                </a:extLst>
              </a:tr>
              <a:tr h="218816">
                <a:tc>
                  <a:txBody>
                    <a:bodyPr/>
                    <a:lstStyle/>
                    <a:p>
                      <a:r>
                        <a:rPr lang="en-US" altLang="zh-CN" sz="1400" b="0" i="0" dirty="0">
                          <a:solidFill>
                            <a:schemeClr val="tx1"/>
                          </a:solidFill>
                        </a:rPr>
                        <a:t>13</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Crazyflie set</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1</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$327.00</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$327.00</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Flight control, including Crazyflie v2.1, BigQuad deck, flow-v2 deck, and multi-ranger deck</a:t>
                      </a:r>
                      <a:endParaRPr lang="zh-CN" altLang="en-US" sz="1400" b="0" i="0" dirty="0">
                        <a:solidFill>
                          <a:schemeClr val="tx1"/>
                        </a:solidFill>
                      </a:endParaRPr>
                    </a:p>
                  </a:txBody>
                  <a:tcPr marT="45729" marB="45729"/>
                </a:tc>
                <a:tc>
                  <a:txBody>
                    <a:bodyPr/>
                    <a:lstStyle/>
                    <a:p>
                      <a:r>
                        <a:rPr lang="en-US" altLang="zh-CN" sz="1400" b="0" i="0" dirty="0">
                          <a:solidFill>
                            <a:schemeClr val="tx1"/>
                          </a:solidFill>
                        </a:rPr>
                        <a:t>Owned</a:t>
                      </a:r>
                      <a:endParaRPr lang="zh-CN" altLang="en-US" sz="1400" b="0" i="0" dirty="0">
                        <a:solidFill>
                          <a:schemeClr val="tx1"/>
                        </a:solidFill>
                      </a:endParaRPr>
                    </a:p>
                  </a:txBody>
                  <a:tcPr marT="45729" marB="45729"/>
                </a:tc>
                <a:extLst>
                  <a:ext uri="{0D108BD9-81ED-4DB2-BD59-A6C34878D82A}">
                    <a16:rowId xmlns:a16="http://schemas.microsoft.com/office/drawing/2014/main" val="5561007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2060"/>
                          </a:solidFill>
                          <a:highlight>
                            <a:srgbClr val="FFFF00"/>
                          </a:highlight>
                          <a:latin typeface="+mn-lt"/>
                          <a:ea typeface="+mn-ea"/>
                          <a:cs typeface="+mn-cs"/>
                        </a:rPr>
                        <a:t>14</a:t>
                      </a:r>
                      <a:endParaRPr lang="zh-CN" altLang="en-US" sz="1400" b="0" i="0" kern="1200" dirty="0">
                        <a:solidFill>
                          <a:srgbClr val="002060"/>
                        </a:solidFill>
                        <a:highlight>
                          <a:srgbClr val="FFFF00"/>
                        </a:highlight>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2060"/>
                          </a:solidFill>
                          <a:latin typeface="+mn-lt"/>
                          <a:ea typeface="+mn-ea"/>
                          <a:cs typeface="+mn-cs"/>
                        </a:rPr>
                        <a:t>5V, 2.5A power cable</a:t>
                      </a: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2060"/>
                          </a:solidFill>
                          <a:latin typeface="+mn-lt"/>
                          <a:ea typeface="+mn-ea"/>
                          <a:cs typeface="+mn-cs"/>
                        </a:rPr>
                        <a:t>1</a:t>
                      </a: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2060"/>
                          </a:solidFill>
                          <a:latin typeface="+mn-lt"/>
                          <a:ea typeface="+mn-ea"/>
                          <a:cs typeface="+mn-cs"/>
                        </a:rPr>
                        <a:t>$10.00</a:t>
                      </a: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2060"/>
                          </a:solidFill>
                          <a:latin typeface="+mn-lt"/>
                          <a:ea typeface="+mn-ea"/>
                          <a:cs typeface="+mn-cs"/>
                        </a:rPr>
                        <a:t>$10.00</a:t>
                      </a: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b="0" i="0" kern="1200" dirty="0">
                        <a:solidFill>
                          <a:srgbClr val="002060"/>
                        </a:solidFill>
                        <a:latin typeface="+mn-lt"/>
                        <a:ea typeface="+mn-ea"/>
                        <a:cs typeface="+mn-cs"/>
                      </a:endParaRPr>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002060"/>
                          </a:solidFill>
                        </a:rPr>
                        <a:t>Purchased</a:t>
                      </a:r>
                      <a:endParaRPr lang="zh-CN" altLang="en-US" sz="1400" b="0" i="0" dirty="0">
                        <a:solidFill>
                          <a:srgbClr val="002060"/>
                        </a:solidFill>
                      </a:endParaRPr>
                    </a:p>
                  </a:txBody>
                  <a:tcPr marT="45729" marB="45729"/>
                </a:tc>
                <a:extLst>
                  <a:ext uri="{0D108BD9-81ED-4DB2-BD59-A6C34878D82A}">
                    <a16:rowId xmlns:a16="http://schemas.microsoft.com/office/drawing/2014/main" val="3266276141"/>
                  </a:ext>
                </a:extLst>
              </a:tr>
              <a:tr h="0">
                <a:tc>
                  <a:txBody>
                    <a:bodyPr/>
                    <a:lstStyle/>
                    <a:p>
                      <a:pPr marL="0" algn="l" defTabSz="914400" rtl="0" eaLnBrk="1" latinLnBrk="0" hangingPunct="1"/>
                      <a:endParaRPr lang="zh-CN" altLang="en-US" sz="1400" b="1" i="1"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1" i="1"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1" i="1"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1" i="1"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1" i="1" kern="120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1" i="1"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1" i="1" kern="1200" dirty="0">
                        <a:solidFill>
                          <a:schemeClr val="tx1"/>
                        </a:solidFill>
                        <a:latin typeface="+mn-lt"/>
                        <a:ea typeface="+mn-ea"/>
                        <a:cs typeface="+mn-cs"/>
                      </a:endParaRPr>
                    </a:p>
                  </a:txBody>
                  <a:tcPr marT="45729" marB="45729"/>
                </a:tc>
                <a:extLst>
                  <a:ext uri="{0D108BD9-81ED-4DB2-BD59-A6C34878D82A}">
                    <a16:rowId xmlns:a16="http://schemas.microsoft.com/office/drawing/2014/main" val="4072202272"/>
                  </a:ext>
                </a:extLst>
              </a:tr>
              <a:tr h="218816">
                <a:tc>
                  <a:txBody>
                    <a:bodyPr/>
                    <a:lstStyle/>
                    <a:p>
                      <a:pPr marL="0" algn="l" defTabSz="914400" rtl="0" eaLnBrk="1" latinLnBrk="0" hangingPunct="1"/>
                      <a:endParaRPr lang="zh-CN" altLang="en-US" sz="1400" b="0" i="1" kern="1200" dirty="0">
                        <a:solidFill>
                          <a:schemeClr val="tx1"/>
                        </a:solidFill>
                        <a:latin typeface="+mn-lt"/>
                        <a:ea typeface="+mn-ea"/>
                        <a:cs typeface="+mn-cs"/>
                      </a:endParaRPr>
                    </a:p>
                  </a:txBody>
                  <a:tcPr marT="45729" marB="45729"/>
                </a:tc>
                <a:tc>
                  <a:txBody>
                    <a:bodyPr/>
                    <a:lstStyle/>
                    <a:p>
                      <a:pPr marL="0" algn="l" defTabSz="914400" rtl="0" eaLnBrk="1" latinLnBrk="0" hangingPunct="1"/>
                      <a:r>
                        <a:rPr lang="en-US" altLang="zh-CN" sz="1400" b="0" i="1" kern="1200" dirty="0">
                          <a:solidFill>
                            <a:schemeClr val="tx1"/>
                          </a:solidFill>
                          <a:latin typeface="+mn-lt"/>
                          <a:ea typeface="+mn-ea"/>
                          <a:cs typeface="+mn-cs"/>
                        </a:rPr>
                        <a:t>Total</a:t>
                      </a:r>
                      <a:endParaRPr lang="zh-CN" altLang="en-US" sz="1400" b="0" i="1"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0" i="1" kern="120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0" i="1" kern="1200">
                        <a:solidFill>
                          <a:schemeClr val="tx1"/>
                        </a:solidFill>
                        <a:latin typeface="+mn-lt"/>
                        <a:ea typeface="+mn-ea"/>
                        <a:cs typeface="+mn-cs"/>
                      </a:endParaRPr>
                    </a:p>
                  </a:txBody>
                  <a:tcPr marT="45729" marB="45729"/>
                </a:tc>
                <a:tc>
                  <a:txBody>
                    <a:bodyPr/>
                    <a:lstStyle/>
                    <a:p>
                      <a:pPr marL="0" algn="l" defTabSz="914400" rtl="0" eaLnBrk="1" latinLnBrk="0" hangingPunct="1"/>
                      <a:r>
                        <a:rPr lang="en-US" altLang="zh-CN" sz="1400" b="0" i="1" kern="1200" dirty="0">
                          <a:solidFill>
                            <a:schemeClr val="tx1"/>
                          </a:solidFill>
                          <a:latin typeface="+mn-lt"/>
                          <a:ea typeface="+mn-ea"/>
                          <a:cs typeface="+mn-cs"/>
                        </a:rPr>
                        <a:t>$1714.75</a:t>
                      </a:r>
                      <a:endParaRPr lang="zh-CN" altLang="en-US" sz="1400" b="0" i="1" kern="1200" dirty="0">
                        <a:solidFill>
                          <a:schemeClr val="tx1"/>
                        </a:solidFill>
                        <a:latin typeface="+mn-lt"/>
                        <a:ea typeface="+mn-ea"/>
                        <a:cs typeface="+mn-cs"/>
                      </a:endParaRPr>
                    </a:p>
                  </a:txBody>
                  <a:tcPr marT="45729" marB="45729"/>
                </a:tc>
                <a:tc>
                  <a:txBody>
                    <a:bodyPr/>
                    <a:lstStyle/>
                    <a:p>
                      <a:pPr marL="0" algn="l" defTabSz="914400" rtl="0" eaLnBrk="1" latinLnBrk="0" hangingPunct="1"/>
                      <a:r>
                        <a:rPr lang="en-US" altLang="zh-CN" sz="1400" b="0" i="1" kern="1200" dirty="0">
                          <a:solidFill>
                            <a:schemeClr val="tx1"/>
                          </a:solidFill>
                          <a:highlight>
                            <a:srgbClr val="FFFF00"/>
                          </a:highlight>
                          <a:latin typeface="+mn-lt"/>
                          <a:ea typeface="+mn-ea"/>
                          <a:cs typeface="+mn-cs"/>
                        </a:rPr>
                        <a:t>Data collecting </a:t>
                      </a:r>
                      <a:r>
                        <a:rPr lang="en-US" altLang="zh-CN" sz="1400" b="0" i="1" kern="1200" dirty="0">
                          <a:solidFill>
                            <a:schemeClr val="tx1"/>
                          </a:solidFill>
                          <a:latin typeface="+mn-lt"/>
                          <a:ea typeface="+mn-ea"/>
                          <a:cs typeface="+mn-cs"/>
                        </a:rPr>
                        <a:t>+ UAV sensing equipment</a:t>
                      </a:r>
                      <a:endParaRPr lang="zh-CN" altLang="en-US" sz="1400" b="0" i="1"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1" i="1" kern="1200" dirty="0">
                        <a:solidFill>
                          <a:schemeClr val="tx1"/>
                        </a:solidFill>
                        <a:latin typeface="+mn-lt"/>
                        <a:ea typeface="+mn-ea"/>
                        <a:cs typeface="+mn-cs"/>
                      </a:endParaRPr>
                    </a:p>
                  </a:txBody>
                  <a:tcPr marT="45729" marB="45729"/>
                </a:tc>
                <a:extLst>
                  <a:ext uri="{0D108BD9-81ED-4DB2-BD59-A6C34878D82A}">
                    <a16:rowId xmlns:a16="http://schemas.microsoft.com/office/drawing/2014/main" val="10005"/>
                  </a:ext>
                </a:extLst>
              </a:tr>
              <a:tr h="218816">
                <a:tc>
                  <a:txBody>
                    <a:bodyPr/>
                    <a:lstStyle/>
                    <a:p>
                      <a:pPr marL="0" algn="l" defTabSz="914400" rtl="0" eaLnBrk="1" latinLnBrk="0" hangingPunct="1"/>
                      <a:endParaRPr lang="zh-CN" altLang="en-US" sz="1400" b="0" i="1" kern="1200">
                        <a:solidFill>
                          <a:schemeClr val="tx1"/>
                        </a:solidFill>
                        <a:latin typeface="+mn-lt"/>
                        <a:ea typeface="+mn-ea"/>
                        <a:cs typeface="+mn-cs"/>
                      </a:endParaRPr>
                    </a:p>
                  </a:txBody>
                  <a:tcPr marT="45729" marB="45729"/>
                </a:tc>
                <a:tc>
                  <a:txBody>
                    <a:bodyPr/>
                    <a:lstStyle/>
                    <a:p>
                      <a:pPr marL="0" algn="l" defTabSz="914400" rtl="0" eaLnBrk="1" latinLnBrk="0" hangingPunct="1"/>
                      <a:r>
                        <a:rPr lang="en-US" altLang="zh-CN" sz="1400" b="0" i="1" kern="1200" dirty="0">
                          <a:solidFill>
                            <a:schemeClr val="tx1"/>
                          </a:solidFill>
                          <a:latin typeface="+mn-lt"/>
                          <a:ea typeface="+mn-ea"/>
                          <a:cs typeface="+mn-cs"/>
                        </a:rPr>
                        <a:t>Used budget</a:t>
                      </a:r>
                      <a:endParaRPr lang="zh-CN" altLang="en-US" sz="1400" b="0" i="1"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0" i="1"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0" i="1" kern="1200" dirty="0">
                        <a:solidFill>
                          <a:schemeClr val="tx1"/>
                        </a:solidFill>
                        <a:latin typeface="+mn-lt"/>
                        <a:ea typeface="+mn-ea"/>
                        <a:cs typeface="+mn-cs"/>
                      </a:endParaRPr>
                    </a:p>
                  </a:txBody>
                  <a:tcPr marT="45729" marB="45729"/>
                </a:tc>
                <a:tc>
                  <a:txBody>
                    <a:bodyPr/>
                    <a:lstStyle/>
                    <a:p>
                      <a:pPr marL="0" algn="l" defTabSz="914400" rtl="0" eaLnBrk="1" latinLnBrk="0" hangingPunct="1"/>
                      <a:r>
                        <a:rPr lang="en-US" altLang="zh-CN" sz="1400" b="0" i="1" kern="1200" dirty="0">
                          <a:solidFill>
                            <a:schemeClr val="tx1"/>
                          </a:solidFill>
                          <a:latin typeface="+mn-lt"/>
                          <a:ea typeface="+mn-ea"/>
                          <a:cs typeface="+mn-cs"/>
                        </a:rPr>
                        <a:t>$979.75</a:t>
                      </a:r>
                      <a:endParaRPr lang="zh-CN" altLang="en-US" sz="1400" b="0" i="1" kern="1200" dirty="0">
                        <a:solidFill>
                          <a:schemeClr val="tx1"/>
                        </a:solidFill>
                        <a:latin typeface="+mn-lt"/>
                        <a:ea typeface="+mn-ea"/>
                        <a:cs typeface="+mn-cs"/>
                      </a:endParaRPr>
                    </a:p>
                  </a:txBody>
                  <a:tcPr marT="45729" marB="45729"/>
                </a:tc>
                <a:tc>
                  <a:txBody>
                    <a:bodyPr/>
                    <a:lstStyle/>
                    <a:p>
                      <a:pPr marL="0" algn="l" defTabSz="914400" rtl="0" eaLnBrk="1" latinLnBrk="0" hangingPunct="1"/>
                      <a:r>
                        <a:rPr lang="en-US" altLang="zh-CN" sz="1400" b="0" i="1" kern="1200" dirty="0">
                          <a:solidFill>
                            <a:schemeClr val="tx1"/>
                          </a:solidFill>
                          <a:latin typeface="+mn-lt"/>
                          <a:ea typeface="+mn-ea"/>
                          <a:cs typeface="+mn-cs"/>
                        </a:rPr>
                        <a:t>Out of the </a:t>
                      </a:r>
                      <a:r>
                        <a:rPr lang="en-US" sz="1400" b="0" i="1" kern="1200" dirty="0">
                          <a:solidFill>
                            <a:schemeClr val="tx1"/>
                          </a:solidFill>
                          <a:latin typeface="+mn-lt"/>
                          <a:ea typeface="+mn-ea"/>
                          <a:cs typeface="+mn-cs"/>
                        </a:rPr>
                        <a:t>$</a:t>
                      </a:r>
                      <a:r>
                        <a:rPr lang="en-US" altLang="zh-CN" sz="1400" b="0" i="1" kern="1200" dirty="0">
                          <a:solidFill>
                            <a:schemeClr val="tx1"/>
                          </a:solidFill>
                          <a:latin typeface="+mn-lt"/>
                          <a:ea typeface="+mn-ea"/>
                          <a:cs typeface="+mn-cs"/>
                        </a:rPr>
                        <a:t>1000 budget</a:t>
                      </a:r>
                      <a:endParaRPr lang="zh-CN" altLang="en-US" sz="1400" b="0" i="1"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1" i="1" kern="1200" dirty="0">
                        <a:solidFill>
                          <a:schemeClr val="tx1"/>
                        </a:solidFill>
                        <a:latin typeface="+mn-lt"/>
                        <a:ea typeface="+mn-ea"/>
                        <a:cs typeface="+mn-cs"/>
                      </a:endParaRPr>
                    </a:p>
                  </a:txBody>
                  <a:tcPr marT="45729" marB="45729"/>
                </a:tc>
                <a:extLst>
                  <a:ext uri="{0D108BD9-81ED-4DB2-BD59-A6C34878D82A}">
                    <a16:rowId xmlns:a16="http://schemas.microsoft.com/office/drawing/2014/main" val="2500906152"/>
                  </a:ext>
                </a:extLst>
              </a:tr>
              <a:tr h="242462">
                <a:tc>
                  <a:txBody>
                    <a:bodyPr/>
                    <a:lstStyle/>
                    <a:p>
                      <a:pPr marL="0" algn="l" defTabSz="914400" rtl="0" eaLnBrk="1" latinLnBrk="0" hangingPunct="1"/>
                      <a:endParaRPr lang="zh-CN" altLang="en-US" sz="1400" b="1" i="1" kern="1200">
                        <a:solidFill>
                          <a:schemeClr val="tx1"/>
                        </a:solidFill>
                        <a:latin typeface="+mn-lt"/>
                        <a:ea typeface="+mn-ea"/>
                        <a:cs typeface="+mn-cs"/>
                      </a:endParaRPr>
                    </a:p>
                  </a:txBody>
                  <a:tcPr marT="45729" marB="45729"/>
                </a:tc>
                <a:tc>
                  <a:txBody>
                    <a:bodyPr/>
                    <a:lstStyle/>
                    <a:p>
                      <a:pPr marL="0" algn="l" defTabSz="914400" rtl="0" eaLnBrk="1" latinLnBrk="0" hangingPunct="1"/>
                      <a:r>
                        <a:rPr lang="en-US" altLang="zh-CN" sz="1400" b="1" i="1" u="sng" kern="1200" dirty="0">
                          <a:solidFill>
                            <a:schemeClr val="tx1"/>
                          </a:solidFill>
                          <a:latin typeface="+mn-lt"/>
                          <a:ea typeface="+mn-ea"/>
                          <a:cs typeface="+mn-cs"/>
                        </a:rPr>
                        <a:t>Final product estimated budget</a:t>
                      </a:r>
                      <a:endParaRPr lang="zh-CN" altLang="en-US" sz="1400" b="1" i="1" u="sng"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1" i="1" u="sng"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1" i="1" u="sng" kern="1200" dirty="0">
                        <a:solidFill>
                          <a:schemeClr val="tx1"/>
                        </a:solidFill>
                        <a:latin typeface="+mn-lt"/>
                        <a:ea typeface="+mn-ea"/>
                        <a:cs typeface="+mn-cs"/>
                      </a:endParaRPr>
                    </a:p>
                  </a:txBody>
                  <a:tcPr marT="45729" marB="45729"/>
                </a:tc>
                <a:tc>
                  <a:txBody>
                    <a:bodyPr/>
                    <a:lstStyle/>
                    <a:p>
                      <a:pPr marL="0" algn="l" defTabSz="914400" rtl="0" eaLnBrk="1" latinLnBrk="0" hangingPunct="1"/>
                      <a:r>
                        <a:rPr lang="en-US" altLang="zh-CN" sz="1400" b="1" i="1" u="sng" kern="1200" dirty="0">
                          <a:solidFill>
                            <a:schemeClr val="tx1"/>
                          </a:solidFill>
                          <a:latin typeface="+mn-lt"/>
                          <a:ea typeface="+mn-ea"/>
                          <a:cs typeface="+mn-cs"/>
                        </a:rPr>
                        <a:t>$965.80</a:t>
                      </a:r>
                      <a:endParaRPr lang="zh-CN" altLang="en-US" sz="1400" b="1" i="1" u="sng" kern="1200" dirty="0">
                        <a:solidFill>
                          <a:schemeClr val="tx1"/>
                        </a:solidFill>
                        <a:latin typeface="+mn-lt"/>
                        <a:ea typeface="+mn-ea"/>
                        <a:cs typeface="+mn-cs"/>
                      </a:endParaRPr>
                    </a:p>
                  </a:txBody>
                  <a:tcPr marT="45729" marB="45729"/>
                </a:tc>
                <a:tc>
                  <a:txBody>
                    <a:bodyPr/>
                    <a:lstStyle/>
                    <a:p>
                      <a:pPr marL="0" algn="l" defTabSz="914400" rtl="0" eaLnBrk="1" latinLnBrk="0" hangingPunct="1"/>
                      <a:r>
                        <a:rPr lang="en-US" altLang="zh-CN" sz="1400" b="1" i="1" u="sng" kern="1200" dirty="0">
                          <a:solidFill>
                            <a:schemeClr val="tx1"/>
                          </a:solidFill>
                          <a:latin typeface="+mn-lt"/>
                          <a:ea typeface="+mn-ea"/>
                          <a:cs typeface="+mn-cs"/>
                        </a:rPr>
                        <a:t>UAV sensing equipment</a:t>
                      </a:r>
                      <a:endParaRPr lang="zh-CN" altLang="en-US" sz="1400" b="1" i="1" u="sng" kern="1200" dirty="0">
                        <a:solidFill>
                          <a:schemeClr val="tx1"/>
                        </a:solidFill>
                        <a:latin typeface="+mn-lt"/>
                        <a:ea typeface="+mn-ea"/>
                        <a:cs typeface="+mn-cs"/>
                      </a:endParaRPr>
                    </a:p>
                  </a:txBody>
                  <a:tcPr marT="45729" marB="45729"/>
                </a:tc>
                <a:tc>
                  <a:txBody>
                    <a:bodyPr/>
                    <a:lstStyle/>
                    <a:p>
                      <a:pPr marL="0" algn="l" defTabSz="914400" rtl="0" eaLnBrk="1" latinLnBrk="0" hangingPunct="1"/>
                      <a:endParaRPr lang="zh-CN" altLang="en-US" sz="1400" b="1" i="1" kern="1200" dirty="0">
                        <a:solidFill>
                          <a:schemeClr val="tx1"/>
                        </a:solidFill>
                        <a:latin typeface="+mn-lt"/>
                        <a:ea typeface="+mn-ea"/>
                        <a:cs typeface="+mn-cs"/>
                      </a:endParaRPr>
                    </a:p>
                  </a:txBody>
                  <a:tcPr marT="45729" marB="45729"/>
                </a:tc>
                <a:extLst>
                  <a:ext uri="{0D108BD9-81ED-4DB2-BD59-A6C34878D82A}">
                    <a16:rowId xmlns:a16="http://schemas.microsoft.com/office/drawing/2014/main" val="3925866058"/>
                  </a:ext>
                </a:extLst>
              </a:tr>
            </a:tbl>
          </a:graphicData>
        </a:graphic>
      </p:graphicFrame>
      <p:sp>
        <p:nvSpPr>
          <p:cNvPr id="3" name="TextBox 2">
            <a:extLst>
              <a:ext uri="{FF2B5EF4-FFF2-40B4-BE49-F238E27FC236}">
                <a16:creationId xmlns:a16="http://schemas.microsoft.com/office/drawing/2014/main" id="{B95D58F6-B6A0-4D16-8C6B-9D8BBDE291B1}"/>
              </a:ext>
            </a:extLst>
          </p:cNvPr>
          <p:cNvSpPr txBox="1"/>
          <p:nvPr/>
        </p:nvSpPr>
        <p:spPr>
          <a:xfrm>
            <a:off x="212642" y="190598"/>
            <a:ext cx="1338815" cy="1169551"/>
          </a:xfrm>
          <a:prstGeom prst="rect">
            <a:avLst/>
          </a:prstGeom>
          <a:solidFill>
            <a:schemeClr val="bg1"/>
          </a:solidFill>
          <a:ln>
            <a:solidFill>
              <a:srgbClr val="404040"/>
            </a:solidFill>
            <a:prstDash val="lgDash"/>
          </a:ln>
        </p:spPr>
        <p:txBody>
          <a:bodyPr wrap="square" rtlCol="0">
            <a:spAutoFit/>
          </a:bodyPr>
          <a:lstStyle/>
          <a:p>
            <a:pPr algn="ctr"/>
            <a:r>
              <a:rPr lang="en-US" altLang="zh-CN" sz="1400" dirty="0"/>
              <a:t>Pre-owned</a:t>
            </a:r>
          </a:p>
          <a:p>
            <a:pPr algn="ctr"/>
            <a:r>
              <a:rPr lang="en-US" altLang="zh-CN" sz="1400" dirty="0">
                <a:solidFill>
                  <a:srgbClr val="002060"/>
                </a:solidFill>
              </a:rPr>
              <a:t>Have purchased</a:t>
            </a:r>
          </a:p>
          <a:p>
            <a:pPr algn="ctr"/>
            <a:r>
              <a:rPr lang="en-US" altLang="zh-CN" sz="1400" b="1" dirty="0"/>
              <a:t>Newly added</a:t>
            </a:r>
          </a:p>
          <a:p>
            <a:pPr algn="ctr"/>
            <a:r>
              <a:rPr lang="en-US" altLang="zh-CN" sz="1400" dirty="0">
                <a:highlight>
                  <a:srgbClr val="FFFF00"/>
                </a:highlight>
              </a:rPr>
              <a:t>One time use</a:t>
            </a:r>
          </a:p>
          <a:p>
            <a:pPr algn="ctr"/>
            <a:r>
              <a:rPr lang="en-US" altLang="zh-CN" sz="1400" dirty="0">
                <a:solidFill>
                  <a:srgbClr val="C00000"/>
                </a:solidFill>
              </a:rPr>
              <a:t>Plan to order</a:t>
            </a:r>
            <a:endParaRPr lang="zh-CN" altLang="en-US" sz="1400" dirty="0">
              <a:solidFill>
                <a:srgbClr val="C00000"/>
              </a:solidFill>
            </a:endParaRPr>
          </a:p>
        </p:txBody>
      </p:sp>
    </p:spTree>
    <p:extLst>
      <p:ext uri="{BB962C8B-B14F-4D97-AF65-F5344CB8AC3E}">
        <p14:creationId xmlns:p14="http://schemas.microsoft.com/office/powerpoint/2010/main" val="10260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69C7D59D-570F-48DA-AA07-562F96F0B3BF}"/>
              </a:ext>
            </a:extLst>
          </p:cNvPr>
          <p:cNvSpPr/>
          <p:nvPr/>
        </p:nvSpPr>
        <p:spPr>
          <a:xfrm flipH="1">
            <a:off x="1275319" y="-3732"/>
            <a:ext cx="698360" cy="1558212"/>
          </a:xfrm>
          <a:prstGeom prst="r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6F771A69-0B35-4B46-8C84-9439CB221341}"/>
              </a:ext>
            </a:extLst>
          </p:cNvPr>
          <p:cNvSpPr/>
          <p:nvPr/>
        </p:nvSpPr>
        <p:spPr>
          <a:xfrm>
            <a:off x="1764100" y="0"/>
            <a:ext cx="10427899"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5" name="Content Placeholder 4">
            <a:extLst>
              <a:ext uri="{FF2B5EF4-FFF2-40B4-BE49-F238E27FC236}">
                <a16:creationId xmlns:a16="http://schemas.microsoft.com/office/drawing/2014/main" id="{B5BE9A94-32C6-4D62-B9E2-4B66247EEF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8877" y="150402"/>
            <a:ext cx="9138344" cy="6557196"/>
          </a:xfrm>
          <a:solidFill>
            <a:schemeClr val="bg1"/>
          </a:solidFill>
          <a:ln>
            <a:solidFill>
              <a:schemeClr val="tx1"/>
            </a:solidFill>
          </a:ln>
          <a:effectLst>
            <a:outerShdw blurRad="50800" dist="50800" dir="5400000" sx="1000" sy="1000" algn="ctr" rotWithShape="0">
              <a:srgbClr val="000000">
                <a:alpha val="43137"/>
              </a:srgbClr>
            </a:outerShdw>
          </a:effectLst>
        </p:spPr>
      </p:pic>
      <p:sp>
        <p:nvSpPr>
          <p:cNvPr id="2" name="Title 1">
            <a:extLst>
              <a:ext uri="{FF2B5EF4-FFF2-40B4-BE49-F238E27FC236}">
                <a16:creationId xmlns:a16="http://schemas.microsoft.com/office/drawing/2014/main" id="{6000A690-B654-4406-8522-2E7DECBDDBB1}"/>
              </a:ext>
            </a:extLst>
          </p:cNvPr>
          <p:cNvSpPr>
            <a:spLocks noGrp="1"/>
          </p:cNvSpPr>
          <p:nvPr>
            <p:ph type="title"/>
          </p:nvPr>
        </p:nvSpPr>
        <p:spPr>
          <a:xfrm rot="17746838">
            <a:off x="-357234" y="3638140"/>
            <a:ext cx="2475629" cy="766624"/>
          </a:xfrm>
        </p:spPr>
        <p:txBody>
          <a:bodyPr>
            <a:noAutofit/>
          </a:bodyPr>
          <a:lstStyle/>
          <a:p>
            <a:pPr algn="r">
              <a:spcBef>
                <a:spcPts val="1000"/>
              </a:spcBef>
            </a:pPr>
            <a:r>
              <a:rPr lang="en-US" altLang="zh-CN" sz="3600" dirty="0">
                <a:latin typeface="+mn-lt"/>
                <a:ea typeface="+mn-ea"/>
                <a:cs typeface="+mn-cs"/>
              </a:rPr>
              <a:t>Drone </a:t>
            </a:r>
            <a:br>
              <a:rPr lang="en-US" altLang="zh-CN" sz="3600" dirty="0">
                <a:latin typeface="+mn-lt"/>
                <a:ea typeface="+mn-ea"/>
                <a:cs typeface="+mn-cs"/>
              </a:rPr>
            </a:br>
            <a:r>
              <a:rPr lang="en-US" altLang="zh-CN" sz="3600" dirty="0">
                <a:latin typeface="+mn-lt"/>
                <a:ea typeface="+mn-ea"/>
                <a:cs typeface="+mn-cs"/>
              </a:rPr>
              <a:t>Design	</a:t>
            </a:r>
            <a:endParaRPr lang="zh-CN" altLang="en-US" sz="3600" dirty="0">
              <a:latin typeface="+mn-lt"/>
              <a:ea typeface="+mn-ea"/>
              <a:cs typeface="+mn-cs"/>
            </a:endParaRPr>
          </a:p>
        </p:txBody>
      </p:sp>
      <p:sp>
        <p:nvSpPr>
          <p:cNvPr id="3" name="TextBox 2">
            <a:extLst>
              <a:ext uri="{FF2B5EF4-FFF2-40B4-BE49-F238E27FC236}">
                <a16:creationId xmlns:a16="http://schemas.microsoft.com/office/drawing/2014/main" id="{0C3EAAA8-8D21-4BAB-9240-5186BD53D0BF}"/>
              </a:ext>
            </a:extLst>
          </p:cNvPr>
          <p:cNvSpPr txBox="1"/>
          <p:nvPr/>
        </p:nvSpPr>
        <p:spPr>
          <a:xfrm>
            <a:off x="2556546" y="274690"/>
            <a:ext cx="3172691" cy="523220"/>
          </a:xfrm>
          <a:prstGeom prst="rect">
            <a:avLst/>
          </a:prstGeom>
          <a:noFill/>
        </p:spPr>
        <p:txBody>
          <a:bodyPr wrap="square" rtlCol="0">
            <a:spAutoFit/>
          </a:bodyPr>
          <a:lstStyle/>
          <a:p>
            <a:pPr lvl="0"/>
            <a:r>
              <a:rPr lang="en-US" sz="1400" dirty="0"/>
              <a:t>Dimension: 285 x 300 x 160 mm</a:t>
            </a:r>
          </a:p>
          <a:p>
            <a:r>
              <a:rPr lang="en-US" sz="1400" dirty="0"/>
              <a:t>Weight: 930 g </a:t>
            </a:r>
            <a:endParaRPr lang="zh-CN" altLang="en-US" sz="1400" dirty="0"/>
          </a:p>
        </p:txBody>
      </p:sp>
      <p:sp>
        <p:nvSpPr>
          <p:cNvPr id="11" name="TextBox 10">
            <a:extLst>
              <a:ext uri="{FF2B5EF4-FFF2-40B4-BE49-F238E27FC236}">
                <a16:creationId xmlns:a16="http://schemas.microsoft.com/office/drawing/2014/main" id="{C2CD8476-4F61-4DE4-AD0B-7AEF064EA1EB}"/>
              </a:ext>
            </a:extLst>
          </p:cNvPr>
          <p:cNvSpPr txBox="1"/>
          <p:nvPr/>
        </p:nvSpPr>
        <p:spPr>
          <a:xfrm>
            <a:off x="2556546" y="6275533"/>
            <a:ext cx="1022996" cy="276999"/>
          </a:xfrm>
          <a:prstGeom prst="rect">
            <a:avLst/>
          </a:prstGeom>
          <a:noFill/>
        </p:spPr>
        <p:txBody>
          <a:bodyPr wrap="square" rtlCol="0">
            <a:spAutoFit/>
          </a:bodyPr>
          <a:lstStyle/>
          <a:p>
            <a:pPr lvl="0"/>
            <a:r>
              <a:rPr lang="en-US" sz="1200" dirty="0"/>
              <a:t>*Fusion 360 </a:t>
            </a:r>
            <a:endParaRPr lang="zh-CN" altLang="en-US" sz="1200" dirty="0"/>
          </a:p>
        </p:txBody>
      </p:sp>
      <p:cxnSp>
        <p:nvCxnSpPr>
          <p:cNvPr id="9" name="Straight Arrow Connector 8">
            <a:extLst>
              <a:ext uri="{FF2B5EF4-FFF2-40B4-BE49-F238E27FC236}">
                <a16:creationId xmlns:a16="http://schemas.microsoft.com/office/drawing/2014/main" id="{25DAA170-186E-4F46-BA40-8DC9FB240342}"/>
              </a:ext>
            </a:extLst>
          </p:cNvPr>
          <p:cNvCxnSpPr/>
          <p:nvPr/>
        </p:nvCxnSpPr>
        <p:spPr>
          <a:xfrm flipV="1">
            <a:off x="9824224" y="2193719"/>
            <a:ext cx="0" cy="1092819"/>
          </a:xfrm>
          <a:prstGeom prst="straightConnector1">
            <a:avLst/>
          </a:prstGeom>
          <a:ln>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5209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26164</TotalTime>
  <Words>2530</Words>
  <Application>Microsoft Office PowerPoint</Application>
  <PresentationFormat>Widescreen</PresentationFormat>
  <Paragraphs>605</Paragraphs>
  <Slides>27</Slides>
  <Notes>0</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Cambria Math</vt:lpstr>
      <vt:lpstr>Times New Roman</vt:lpstr>
      <vt:lpstr>Office Theme</vt:lpstr>
      <vt:lpstr>Fast mmWave RF  3D-Object Reconstruction  in Low-Visibility Environment  via UAV Platform   Final Product Presentation    05/14/2021</vt:lpstr>
      <vt:lpstr>PowerPoint Presentation</vt:lpstr>
      <vt:lpstr>PowerPoint Presentation</vt:lpstr>
      <vt:lpstr>PowerPoint Presentation</vt:lpstr>
      <vt:lpstr>System Architecture  </vt:lpstr>
      <vt:lpstr>System Architecture  </vt:lpstr>
      <vt:lpstr>System Architecture  </vt:lpstr>
      <vt:lpstr>Final  Budget</vt:lpstr>
      <vt:lpstr>Drone  Design </vt:lpstr>
      <vt:lpstr>PCB  Design </vt:lpstr>
      <vt:lpstr>PCB Test </vt:lpstr>
      <vt:lpstr>Design  Improvements </vt:lpstr>
      <vt:lpstr>Design  Improvements </vt:lpstr>
      <vt:lpstr>Ethical Consideration </vt:lpstr>
      <vt:lpstr>PowerPoint Presentation</vt:lpstr>
      <vt:lpstr>PowerPoint Presentation</vt:lpstr>
      <vt:lpstr>PowerPoint Presentation</vt:lpstr>
      <vt:lpstr>Validation Data  – mmWave Radar</vt:lpstr>
      <vt:lpstr>Validation  &amp; Operation </vt:lpstr>
      <vt:lpstr>PowerPoint Presentation</vt:lpstr>
      <vt:lpstr>PowerPoint Presentation</vt:lpstr>
      <vt:lpstr>PowerPoint Presentation</vt:lpstr>
      <vt:lpstr>Example Result</vt:lpstr>
      <vt:lpstr>Deliverables </vt:lpstr>
      <vt:lpstr>Current Status &amp; Future Work</vt:lpstr>
      <vt:lpstr>Acknowledgement and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UAV-based  3D-Space Mapping System   12/08/2020</dc:title>
  <dc:creator>Zhuoming Huang</dc:creator>
  <cp:lastModifiedBy>Zhuoming Huang</cp:lastModifiedBy>
  <cp:revision>919</cp:revision>
  <cp:lastPrinted>2021-03-25T14:22:51Z</cp:lastPrinted>
  <dcterms:created xsi:type="dcterms:W3CDTF">2020-11-29T22:24:27Z</dcterms:created>
  <dcterms:modified xsi:type="dcterms:W3CDTF">2021-11-01T18:39:10Z</dcterms:modified>
</cp:coreProperties>
</file>